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8.9-->
<p:presentation xmlns:r="http://schemas.openxmlformats.org/officeDocument/2006/relationships" xmlns:a="http://schemas.openxmlformats.org/drawingml/2006/main" xmlns:p="http://schemas.openxmlformats.org/presentationml/2006/main" showSpecialPlsOnTitleSld="0" saveSubset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  <p:sldId id="269" r:id="rId5"/>
    <p:sldId id="289" r:id="rId6"/>
    <p:sldId id="282" r:id="rId7"/>
    <p:sldId id="292" r:id="rId8"/>
    <p:sldId id="291" r:id="rId9"/>
    <p:sldId id="295" r:id="rId10"/>
    <p:sldId id="296" r:id="rId11"/>
    <p:sldId id="297" r:id="rId12"/>
    <p:sldId id="293" r:id="rId13"/>
    <p:sldId id="260" r:id="rId14"/>
    <p:sldId id="290" r:id="rId15"/>
    <p:sldId id="294" r:id="rId16"/>
    <p:sldId id="301" r:id="rId17"/>
    <p:sldId id="286" r:id="rId18"/>
    <p:sldId id="287" r:id="rId19"/>
    <p:sldId id="299" r:id="rId20"/>
    <p:sldId id="298" r:id="rId21"/>
    <p:sldId id="300" r:id="rId22"/>
    <p:sldId id="288" r:id="rId23"/>
    <p:sldId id="285" r:id="rId24"/>
  </p:sldIdLst>
  <p:sldSz cx="12192000" cy="6858000"/>
  <p:notesSz cx="7315200" cy="96012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CDFF"/>
    <a:srgbClr val="00436E"/>
    <a:srgbClr val="005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428" autoAdjust="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-3546" y="-72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tags" Target="tags/tag22.xml" /><Relationship Id="rId26" Type="http://schemas.openxmlformats.org/officeDocument/2006/relationships/presProps" Target="presProps.xml" /><Relationship Id="rId27" Type="http://schemas.openxmlformats.org/officeDocument/2006/relationships/viewProps" Target="viewProps.xml" /><Relationship Id="rId28" Type="http://schemas.openxmlformats.org/officeDocument/2006/relationships/theme" Target="theme/theme1.xml" /><Relationship Id="rId29" Type="http://schemas.openxmlformats.org/officeDocument/2006/relationships/tableStyles" Target="tableStyles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iagrams/colors1.xml><?xml version="1.0" encoding="utf-8"?>
<dgm:colorsDef xmlns:a="http://schemas.openxmlformats.org/drawingml/2006/main" xmlns:dgm="http://schemas.openxmlformats.org/drawingml/2006/diagram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a="http://schemas.openxmlformats.org/drawingml/2006/main" xmlns:dgm="http://schemas.openxmlformats.org/drawingml/2006/diagram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r="http://schemas.openxmlformats.org/officeDocument/2006/relationships" xmlns:dgm="http://schemas.openxmlformats.org/drawingml/2006/diagram">
  <dgm:ptLst>
    <dgm:pt modelId="{F6E54A79-17E7-4159-903C-B609CA557C1D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/>
      </dgm:t>
    </dgm:pt>
    <dgm:pt modelId="{B0A8E92E-8E25-4E2E-B4EA-06F65CC21F85}" type="parTrans" cxnId="{9F093E26-122A-41D3-96E9-C446A2E1011F}">
      <dgm:prSet/>
      <dgm:spPr/>
      <dgm:t>
        <a:bodyPr/>
        <a:lstStyle/>
        <a:p>
          <a:endParaRPr lang="en-AU"/>
        </a:p>
      </dgm:t>
    </dgm:pt>
    <dgm:pt modelId="{59A96537-6E15-4234-A39C-377F9F97B056}">
      <dgm:prSet phldrT="[Text]" custT="1"/>
      <dgm:spPr/>
      <dgm:t>
        <a:bodyPr/>
        <a:lstStyle/>
        <a:p>
          <a:r>
            <a:rPr lang="en-AU" sz="2400" b="1"/>
            <a:t>WHS Consulting</a:t>
          </a:r>
        </a:p>
      </dgm:t>
    </dgm:pt>
    <dgm:pt modelId="{942B77AD-0233-47BC-B73D-AE95E832F99B}" type="sibTrans" cxnId="{9F093E26-122A-41D3-96E9-C446A2E1011F}">
      <dgm:prSet/>
      <dgm:spPr/>
      <dgm:t>
        <a:bodyPr/>
        <a:lstStyle/>
        <a:p>
          <a:endParaRPr lang="en-AU"/>
        </a:p>
      </dgm:t>
    </dgm:pt>
    <dgm:pt modelId="{4A6AFE99-48B3-41D3-A450-0612434B0D47}" type="parTrans" cxnId="{31A7CD44-5B86-4559-831D-12E0C1EE521A}">
      <dgm:prSet/>
      <dgm:spPr/>
      <dgm:t>
        <a:bodyPr/>
        <a:lstStyle/>
        <a:p>
          <a:endParaRPr lang="en-AU"/>
        </a:p>
      </dgm:t>
    </dgm:pt>
    <dgm:pt modelId="{8915214D-66D0-4442-A709-3A7ED3D49687}">
      <dgm:prSet phldrT="[Text]" custT="1"/>
      <dgm:spPr/>
      <dgm:t>
        <a:bodyPr/>
        <a:lstStyle/>
        <a:p>
          <a:r>
            <a:rPr lang="en-AU" sz="1800" b="1"/>
            <a:t>First Aid Training</a:t>
          </a:r>
        </a:p>
      </dgm:t>
    </dgm:pt>
    <dgm:pt modelId="{6568270F-B7E8-46CE-85D3-F32B65458BCD}" type="sibTrans" cxnId="{31A7CD44-5B86-4559-831D-12E0C1EE521A}">
      <dgm:prSet/>
      <dgm:spPr/>
      <dgm:t>
        <a:bodyPr/>
        <a:lstStyle/>
        <a:p>
          <a:endParaRPr lang="en-AU"/>
        </a:p>
      </dgm:t>
    </dgm:pt>
    <dgm:pt modelId="{73204A3E-CAE1-4CF7-A36A-02768B71AD3D}" type="parTrans" cxnId="{9D63C15A-164F-46C1-9B00-E832F2482595}">
      <dgm:prSet/>
      <dgm:spPr/>
      <dgm:t>
        <a:bodyPr/>
        <a:lstStyle/>
        <a:p>
          <a:endParaRPr lang="en-AU"/>
        </a:p>
      </dgm:t>
    </dgm:pt>
    <dgm:pt modelId="{65164FA4-B526-4EA5-8D5D-6DEBBFCE37B1}">
      <dgm:prSet phldrT="[Text]" custT="1"/>
      <dgm:spPr/>
      <dgm:t>
        <a:bodyPr/>
        <a:lstStyle/>
        <a:p>
          <a:r>
            <a:rPr lang="en-AU" sz="1800" b="1"/>
            <a:t>SCUBA Instruction</a:t>
          </a:r>
        </a:p>
      </dgm:t>
    </dgm:pt>
    <dgm:pt modelId="{177ED1EE-4F7B-446D-933F-33DD508B4290}" type="sibTrans" cxnId="{9D63C15A-164F-46C1-9B00-E832F2482595}">
      <dgm:prSet/>
      <dgm:spPr/>
      <dgm:t>
        <a:bodyPr/>
        <a:lstStyle/>
        <a:p>
          <a:endParaRPr lang="en-AU"/>
        </a:p>
      </dgm:t>
    </dgm:pt>
    <dgm:pt modelId="{333B0A7A-7242-4742-BFFB-98865CD7ADDE}" type="pres">
      <dgm:prSet presAssocID="{F6E54A79-17E7-4159-903C-B609CA557C1D}" presName="Name0">
        <dgm:presLayoutVars>
          <dgm:chMax val="7"/>
          <dgm:dir/>
          <dgm:resizeHandles val="exact"/>
        </dgm:presLayoutVars>
      </dgm:prSet>
      <dgm:spPr/>
      <dgm:t>
        <a:bodyPr/>
        <a:lstStyle/>
        <a:p/>
      </dgm:t>
    </dgm:pt>
    <dgm:pt modelId="{F9371438-1DAF-489E-8D23-AF741D945492}" type="pres">
      <dgm:prSet presAssocID="{F6E54A79-17E7-4159-903C-B609CA557C1D}" presName="ellipse1" presStyleLbl="vennNode1" presStyleCnt="3" custScaleX="150437" custScaleY="142374" custLinFactNeighborX="-8232" custLinFactNeighborY="19114">
        <dgm:presLayoutVars>
          <dgm:bulletEnabled val="1"/>
        </dgm:presLayoutVars>
      </dgm:prSet>
      <dgm:spPr/>
      <dgm:t>
        <a:bodyPr/>
        <a:lstStyle/>
        <a:p/>
      </dgm:t>
    </dgm:pt>
    <dgm:pt modelId="{1B6F1CB3-63C5-497E-A5D3-8E15E0135D03}" type="pres">
      <dgm:prSet presAssocID="{F6E54A79-17E7-4159-903C-B609CA557C1D}" presName="ellipse2" presStyleLbl="vennNode1" presStyleIdx="1" presStyleCnt="3" custScaleX="75458" custScaleY="81000" custLinFactNeighborX="4672" custLinFactNeighborY="-71553">
        <dgm:presLayoutVars>
          <dgm:bulletEnabled val="1"/>
        </dgm:presLayoutVars>
      </dgm:prSet>
      <dgm:spPr/>
      <dgm:t>
        <a:bodyPr/>
        <a:lstStyle/>
        <a:p/>
      </dgm:t>
    </dgm:pt>
    <dgm:pt modelId="{0F2C8D8B-BBD4-4AF5-A1B4-BDB55D71DF1D}" type="pres">
      <dgm:prSet presAssocID="{F6E54A79-17E7-4159-903C-B609CA557C1D}" presName="ellipse3" presStyleLbl="vennNode1" presStyleIdx="2" presStyleCnt="3" custScaleX="52959" custScaleY="57300" custLinFactNeighborX="-43995" custLinFactNeighborY="45678">
        <dgm:presLayoutVars>
          <dgm:bulletEnabled val="1"/>
        </dgm:presLayoutVars>
      </dgm:prSet>
      <dgm:spPr/>
      <dgm:t>
        <a:bodyPr/>
        <a:lstStyle/>
        <a:p/>
      </dgm:t>
    </dgm:pt>
  </dgm:ptLst>
  <dgm:cxnLst>
    <dgm:cxn modelId="{9F093E26-122A-41D3-96E9-C446A2E1011F}" srcId="{F6E54A79-17E7-4159-903C-B609CA557C1D}" destId="{59A96537-6E15-4234-A39C-377F9F97B056}" srcOrd="0" destOrd="0" parTransId="{B0A8E92E-8E25-4E2E-B4EA-06F65CC21F85}" sibTransId="{942B77AD-0233-47BC-B73D-AE95E832F99B}"/>
    <dgm:cxn modelId="{31A7CD44-5B86-4559-831D-12E0C1EE521A}" srcId="{F6E54A79-17E7-4159-903C-B609CA557C1D}" destId="{8915214D-66D0-4442-A709-3A7ED3D49687}" srcOrd="1" destOrd="0" parTransId="{4A6AFE99-48B3-41D3-A450-0612434B0D47}" sibTransId="{6568270F-B7E8-46CE-85D3-F32B65458BCD}"/>
    <dgm:cxn modelId="{9D63C15A-164F-46C1-9B00-E832F2482595}" srcId="{F6E54A79-17E7-4159-903C-B609CA557C1D}" destId="{65164FA4-B526-4EA5-8D5D-6DEBBFCE37B1}" srcOrd="2" destOrd="0" parTransId="{73204A3E-CAE1-4CF7-A36A-02768B71AD3D}" sibTransId="{177ED1EE-4F7B-446D-933F-33DD508B4290}"/>
    <dgm:cxn modelId="{8297CEE4-2096-402B-B06C-711359C51603}" type="presOf" srcId="{F6E54A79-17E7-4159-903C-B609CA557C1D}" destId="{333B0A7A-7242-4742-BFFB-98865CD7ADDE}" srcOrd="0" destOrd="0" presId="urn:microsoft.com/office/officeart/2005/8/layout/rings+Icon"/>
    <dgm:cxn modelId="{5DD1AF16-25B4-4374-B7EF-609884A1BA4E}" type="presParOf" srcId="{333B0A7A-7242-4742-BFFB-98865CD7ADDE}" destId="{F9371438-1DAF-489E-8D23-AF741D945492}" srcOrd="0" destOrd="0" presId="urn:microsoft.com/office/officeart/2005/8/layout/rings+Icon"/>
    <dgm:cxn modelId="{019079CC-D7DC-4790-8F58-7DEEF191679C}" type="presOf" srcId="{59A96537-6E15-4234-A39C-377F9F97B056}" destId="{F9371438-1DAF-489E-8D23-AF741D945492}" srcOrd="0" destOrd="0" presId="urn:microsoft.com/office/officeart/2005/8/layout/rings+Icon"/>
    <dgm:cxn modelId="{445467EA-5066-4D68-9173-F398804B56D9}" type="presParOf" srcId="{333B0A7A-7242-4742-BFFB-98865CD7ADDE}" destId="{1B6F1CB3-63C5-497E-A5D3-8E15E0135D03}" srcOrd="1" destOrd="0" presId="urn:microsoft.com/office/officeart/2005/8/layout/rings+Icon"/>
    <dgm:cxn modelId="{AB4BB69B-E165-4D59-AAF0-43AC71E37788}" type="presOf" srcId="{8915214D-66D0-4442-A709-3A7ED3D49687}" destId="{1B6F1CB3-63C5-497E-A5D3-8E15E0135D03}" srcOrd="0" destOrd="0" presId="urn:microsoft.com/office/officeart/2005/8/layout/rings+Icon"/>
    <dgm:cxn modelId="{F91E6B19-3ED7-42B5-A1BB-FD0B37436CEB}" type="presParOf" srcId="{333B0A7A-7242-4742-BFFB-98865CD7ADDE}" destId="{0F2C8D8B-BBD4-4AF5-A1B4-BDB55D71DF1D}" srcOrd="2" destOrd="0" presId="urn:microsoft.com/office/officeart/2005/8/layout/rings+Icon"/>
    <dgm:cxn modelId="{A10C718C-5BF6-4F2F-8012-FCAEE3C6036B}" type="presOf" srcId="{65164FA4-B526-4EA5-8D5D-6DEBBFCE37B1}" destId="{0F2C8D8B-BBD4-4AF5-A1B4-BDB55D71DF1D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4" minVer="http://schemas.openxmlformats.org/drawingml/2006/main"/>
    </a:ext>
  </dgm:extLst>
</dgm:dataModel>
</file>

<file path=ppt/diagrams/data2.xml><?xml version="1.0" encoding="utf-8"?>
<dgm:dataModel xmlns:a="http://schemas.openxmlformats.org/drawingml/2006/main" xmlns:r="http://schemas.openxmlformats.org/officeDocument/2006/relationships" xmlns:dgm="http://schemas.openxmlformats.org/drawingml/2006/diagram">
  <dgm:ptLst>
    <dgm:pt modelId="{33EA2293-92AB-4CC2-B924-E8B8F13BD8D6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D51D7BB6-84E5-4862-AD59-28EA2753EE4F}" type="parTrans" cxnId="{8EAF791E-0367-401F-9733-F2B42F9F3769}">
      <dgm:prSet/>
      <dgm:spPr/>
      <dgm:t>
        <a:bodyPr/>
        <a:lstStyle/>
        <a:p>
          <a:endParaRPr lang="en-AU"/>
        </a:p>
      </dgm:t>
    </dgm:pt>
    <dgm:pt modelId="{2CE2D1C9-CBA4-4C3C-9DCA-5529F539BB6A}">
      <dgm:prSet phldrT="[Text]" custT="1"/>
      <dgm:spPr>
        <a:solidFill>
          <a:srgbClr val="7DCDFF"/>
        </a:solidFill>
        <a:ln>
          <a:solidFill>
            <a:srgbClr val="00436E"/>
          </a:solidFill>
        </a:ln>
      </dgm:spPr>
      <dgm:t>
        <a:bodyPr/>
        <a:lstStyle/>
        <a:p>
          <a:br>
            <a:rPr lang="en-AU" sz="1000" b="1">
              <a:solidFill>
                <a:schemeClr val="tx1"/>
              </a:solidFill>
            </a:rPr>
          </a:br>
          <a:r>
            <a:rPr lang="en-AU" sz="2000" b="1">
              <a:solidFill>
                <a:schemeClr val="tx1"/>
              </a:solidFill>
            </a:rPr>
            <a:t>ISO/PC 283</a:t>
          </a:r>
        </a:p>
        <a:p>
          <a:r>
            <a:rPr lang="en-AU" sz="2000" b="1">
              <a:solidFill>
                <a:schemeClr val="tx1"/>
              </a:solidFill>
            </a:rPr>
            <a:t> (international technical committee)</a:t>
          </a:r>
        </a:p>
      </dgm:t>
    </dgm:pt>
    <dgm:pt modelId="{DEE9C4A4-30DE-4B96-B2C3-E161B612E6DA}" type="sibTrans" cxnId="{8EAF791E-0367-401F-9733-F2B42F9F3769}">
      <dgm:prSet/>
      <dgm:spPr/>
      <dgm:t>
        <a:bodyPr/>
        <a:lstStyle/>
        <a:p>
          <a:endParaRPr lang="en-AU"/>
        </a:p>
      </dgm:t>
    </dgm:pt>
    <dgm:pt modelId="{40B2DE10-89DC-4D59-A0B7-1763E7EA3227}" type="parTrans" cxnId="{88059FAE-9556-4B55-93AE-E49B4E5D88A0}">
      <dgm:prSet/>
      <dgm:spPr/>
      <dgm:t>
        <a:bodyPr/>
        <a:lstStyle/>
        <a:p>
          <a:endParaRPr lang="en-AU"/>
        </a:p>
      </dgm:t>
    </dgm:pt>
    <dgm:pt modelId="{1DD5DEBB-3F73-4BAB-9633-E1E67E0DF646}">
      <dgm:prSet phldrT="[Text]" custT="1"/>
      <dgm:spPr/>
      <dgm:t>
        <a:bodyPr/>
        <a:lstStyle/>
        <a:p>
          <a:r>
            <a:rPr lang="en-AU" sz="1800"/>
            <a:t>Standards Australia: Technical committee SF-001</a:t>
          </a:r>
        </a:p>
      </dgm:t>
    </dgm:pt>
    <dgm:pt modelId="{741E153C-61EB-4655-A45D-CE2DA54E6B27}" type="sibTrans" cxnId="{88059FAE-9556-4B55-93AE-E49B4E5D88A0}">
      <dgm:prSet/>
      <dgm:spPr/>
      <dgm:t>
        <a:bodyPr/>
        <a:lstStyle/>
        <a:p>
          <a:endParaRPr lang="en-AU"/>
        </a:p>
      </dgm:t>
    </dgm:pt>
    <dgm:pt modelId="{2B4D6447-1421-4EBB-B344-FB941E240D66}" type="pres">
      <dgm:prSet presAssocID="{33EA2293-92AB-4CC2-B924-E8B8F13BD8D6}" presName="Name0">
        <dgm:presLayoutVars>
          <dgm:chMax val="7"/>
          <dgm:resizeHandles val="exact"/>
        </dgm:presLayoutVars>
      </dgm:prSet>
      <dgm:spPr/>
      <dgm:t>
        <a:bodyPr/>
        <a:lstStyle/>
        <a:p/>
      </dgm:t>
    </dgm:pt>
    <dgm:pt modelId="{45E1BB3D-C6CA-4B19-8CFD-C1EF141FB180}" type="pres">
      <dgm:prSet presAssocID="{33EA2293-92AB-4CC2-B924-E8B8F13BD8D6}" presName="comp1"/>
      <dgm:spPr/>
      <dgm:t>
        <a:bodyPr/>
        <a:lstStyle/>
        <a:p/>
      </dgm:t>
    </dgm:pt>
    <dgm:pt modelId="{C9726834-DA30-4405-88DD-404495C5F33D}" type="pres">
      <dgm:prSet presAssocID="{33EA2293-92AB-4CC2-B924-E8B8F13BD8D6}" presName="circle1" presStyleLbl="node1" presStyleCnt="2"/>
      <dgm:spPr/>
      <dgm:t>
        <a:bodyPr/>
        <a:lstStyle/>
        <a:p/>
      </dgm:t>
    </dgm:pt>
    <dgm:pt modelId="{C2B315C6-8B24-4E76-A0BD-D7F9185E1ECE}" type="pres">
      <dgm:prSet presAssocID="{33EA2293-92AB-4CC2-B924-E8B8F13BD8D6}" presName="c1text" presStyleLbl="node1" presStyleCnt="2">
        <dgm:presLayoutVars>
          <dgm:bulletEnabled val="1"/>
        </dgm:presLayoutVars>
      </dgm:prSet>
      <dgm:spPr/>
      <dgm:t>
        <a:bodyPr/>
        <a:lstStyle/>
        <a:p/>
      </dgm:t>
    </dgm:pt>
    <dgm:pt modelId="{F30E4747-5DEB-4B98-A5B5-936FEBB30D74}" type="pres">
      <dgm:prSet presAssocID="{33EA2293-92AB-4CC2-B924-E8B8F13BD8D6}" presName="comp2"/>
      <dgm:spPr/>
      <dgm:t>
        <a:bodyPr/>
        <a:lstStyle/>
        <a:p/>
      </dgm:t>
    </dgm:pt>
    <dgm:pt modelId="{2D9591B6-6C2F-4B0F-9420-04F81EB70A16}" type="pres">
      <dgm:prSet presAssocID="{33EA2293-92AB-4CC2-B924-E8B8F13BD8D6}" presName="circle2" presStyleLbl="node1" presStyleIdx="1" presStyleCnt="2" custScaleX="62804" custScaleY="65582" custLinFactNeighborX="-33627" custLinFactNeighborY="-10890"/>
      <dgm:spPr/>
      <dgm:t>
        <a:bodyPr/>
        <a:lstStyle/>
        <a:p/>
      </dgm:t>
    </dgm:pt>
    <dgm:pt modelId="{DC9D3E1C-F845-465A-A4FD-E365A4AD8C02}" type="pres">
      <dgm:prSet presAssocID="{33EA2293-92AB-4CC2-B924-E8B8F13BD8D6}" presName="c2text" presStyleLbl="node1" presStyleIdx="1" presStyleCnt="2">
        <dgm:presLayoutVars>
          <dgm:bulletEnabled val="1"/>
        </dgm:presLayoutVars>
      </dgm:prSet>
      <dgm:spPr/>
      <dgm:t>
        <a:bodyPr/>
        <a:lstStyle/>
        <a:p/>
      </dgm:t>
    </dgm:pt>
  </dgm:ptLst>
  <dgm:cxnLst>
    <dgm:cxn modelId="{8EAF791E-0367-401F-9733-F2B42F9F3769}" srcId="{33EA2293-92AB-4CC2-B924-E8B8F13BD8D6}" destId="{2CE2D1C9-CBA4-4C3C-9DCA-5529F539BB6A}" srcOrd="0" destOrd="0" parTransId="{D51D7BB6-84E5-4862-AD59-28EA2753EE4F}" sibTransId="{DEE9C4A4-30DE-4B96-B2C3-E161B612E6DA}"/>
    <dgm:cxn modelId="{88059FAE-9556-4B55-93AE-E49B4E5D88A0}" srcId="{33EA2293-92AB-4CC2-B924-E8B8F13BD8D6}" destId="{1DD5DEBB-3F73-4BAB-9633-E1E67E0DF646}" srcOrd="1" destOrd="0" parTransId="{40B2DE10-89DC-4D59-A0B7-1763E7EA3227}" sibTransId="{741E153C-61EB-4655-A45D-CE2DA54E6B27}"/>
    <dgm:cxn modelId="{C01BFCD0-7FEB-4451-A1FB-B292833AFF57}" type="presOf" srcId="{33EA2293-92AB-4CC2-B924-E8B8F13BD8D6}" destId="{2B4D6447-1421-4EBB-B344-FB941E240D66}" srcOrd="0" destOrd="0" presId="urn:microsoft.com/office/officeart/2005/8/layout/venn2"/>
    <dgm:cxn modelId="{F9151C4A-B566-4BDB-8C3F-44025247B345}" type="presParOf" srcId="{2B4D6447-1421-4EBB-B344-FB941E240D66}" destId="{45E1BB3D-C6CA-4B19-8CFD-C1EF141FB180}" srcOrd="0" destOrd="0" presId="urn:microsoft.com/office/officeart/2005/8/layout/venn2"/>
    <dgm:cxn modelId="{DF7F0C3C-C620-4D68-A011-B539E49C99A5}" type="presParOf" srcId="{45E1BB3D-C6CA-4B19-8CFD-C1EF141FB180}" destId="{C9726834-DA30-4405-88DD-404495C5F33D}" srcOrd="0" destOrd="0" presId="urn:microsoft.com/office/officeart/2005/8/layout/venn2"/>
    <dgm:cxn modelId="{932859B1-F99F-4A6D-8B9D-066966122E09}" type="presOf" srcId="{2CE2D1C9-CBA4-4C3C-9DCA-5529F539BB6A}" destId="{C9726834-DA30-4405-88DD-404495C5F33D}" srcOrd="0" destOrd="0" presId="urn:microsoft.com/office/officeart/2005/8/layout/venn2"/>
    <dgm:cxn modelId="{C1FEE5B1-CE4D-48B2-BDA1-F9DF6AB2E4E3}" type="presParOf" srcId="{45E1BB3D-C6CA-4B19-8CFD-C1EF141FB180}" destId="{C2B315C6-8B24-4E76-A0BD-D7F9185E1ECE}" srcOrd="1" destOrd="0" presId="urn:microsoft.com/office/officeart/2005/8/layout/venn2"/>
    <dgm:cxn modelId="{2C6B38E6-9790-459C-8C0D-3820791D7F9E}" type="presOf" srcId="{2CE2D1C9-CBA4-4C3C-9DCA-5529F539BB6A}" destId="{C2B315C6-8B24-4E76-A0BD-D7F9185E1ECE}" srcOrd="1" destOrd="0" presId="urn:microsoft.com/office/officeart/2005/8/layout/venn2"/>
    <dgm:cxn modelId="{7210AF1C-6AB8-45A3-B7FE-6FC65A356EC0}" type="presParOf" srcId="{2B4D6447-1421-4EBB-B344-FB941E240D66}" destId="{F30E4747-5DEB-4B98-A5B5-936FEBB30D74}" srcOrd="1" destOrd="0" presId="urn:microsoft.com/office/officeart/2005/8/layout/venn2"/>
    <dgm:cxn modelId="{73A89922-165B-48E1-BC5E-59219B62CB3E}" type="presParOf" srcId="{F30E4747-5DEB-4B98-A5B5-936FEBB30D74}" destId="{2D9591B6-6C2F-4B0F-9420-04F81EB70A16}" srcOrd="0" destOrd="0" presId="urn:microsoft.com/office/officeart/2005/8/layout/venn2"/>
    <dgm:cxn modelId="{21836CF0-9E2C-4AB3-A3B1-A4D5EE7DCFBD}" type="presOf" srcId="{1DD5DEBB-3F73-4BAB-9633-E1E67E0DF646}" destId="{2D9591B6-6C2F-4B0F-9420-04F81EB70A16}" srcOrd="0" destOrd="0" presId="urn:microsoft.com/office/officeart/2005/8/layout/venn2"/>
    <dgm:cxn modelId="{AB1DA2F0-8C53-441C-81C4-38D3AE051A59}" type="presParOf" srcId="{F30E4747-5DEB-4B98-A5B5-936FEBB30D74}" destId="{DC9D3E1C-F845-465A-A4FD-E365A4AD8C02}" srcOrd="1" destOrd="0" presId="urn:microsoft.com/office/officeart/2005/8/layout/venn2"/>
    <dgm:cxn modelId="{0C436D14-5362-4208-AB14-7A934227FDE8}" type="presOf" srcId="{1DD5DEBB-3F73-4BAB-9633-E1E67E0DF646}" destId="{DC9D3E1C-F845-465A-A4FD-E365A4AD8C02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4" minVer="http://schemas.openxmlformats.org/drawingml/2006/main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33" name=""/>
      <dsp:cNvGrpSpPr/>
    </dsp:nvGrpSpPr>
    <dsp:grpSpPr/>
    <dsp:sp modelId="{F9371438-1DAF-489E-8D23-AF741D945492}">
      <dsp:nvSpPr>
        <dsp:cNvPr id="34" name=""/>
        <dsp:cNvSpPr/>
      </dsp:nvSpPr>
      <dsp:spPr>
        <a:xfrm>
          <a:off x="471273" y="431378"/>
          <a:ext cx="4890262" cy="46280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b="1" kern="1200"/>
            <a:t>WHS Consulting</a:t>
          </a:r>
        </a:p>
      </dsp:txBody>
      <dsp:txXfrm>
        <a:off x="1187435" y="1109146"/>
        <a:ext cx="3457938" cy="3272555"/>
      </dsp:txXfrm>
    </dsp:sp>
    <dsp:sp modelId="{1B6F1CB3-63C5-497E-A5D3-8E15E0135D03}">
      <dsp:nvSpPr>
        <dsp:cNvPr id="35" name=""/>
        <dsp:cNvSpPr/>
      </dsp:nvSpPr>
      <dsp:spPr>
        <a:xfrm>
          <a:off x="3782584" y="649642"/>
          <a:ext cx="2452916" cy="26330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First Aid Training</a:t>
          </a:r>
        </a:p>
      </dsp:txBody>
      <dsp:txXfrm>
        <a:off x="4141805" y="1035241"/>
        <a:ext cx="1734473" cy="1861836"/>
      </dsp:txXfrm>
    </dsp:sp>
    <dsp:sp modelId="{0F2C8D8B-BBD4-4AF5-A1B4-BDB55D71DF1D}">
      <dsp:nvSpPr>
        <dsp:cNvPr id="36" name=""/>
        <dsp:cNvSpPr/>
      </dsp:nvSpPr>
      <dsp:spPr>
        <a:xfrm>
          <a:off x="4237439" y="2677616"/>
          <a:ext cx="1721540" cy="18626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/>
            <a:t>SCUBA Instruction</a:t>
          </a:r>
        </a:p>
      </dsp:txBody>
      <dsp:txXfrm>
        <a:off x="4489553" y="2950391"/>
        <a:ext cx="1217313" cy="1317076"/>
      </dsp:txXfrm>
    </dsp:sp>
  </dsp:spTree>
</dsp:drawing>
</file>

<file path=ppt/diagrams/drawing2.xml><?xml version="1.0" encoding="utf-8"?>
<dsp:drawing xmlns:a="http://schemas.openxmlformats.org/drawingml/2006/main" xmlns:r="http://schemas.openxmlformats.org/officeDocument/2006/relationships" xmlns:dsp="http://schemas.microsoft.com/office/drawing/2008/diagram">
  <dsp:spTree>
    <dsp:nvGrpSpPr>
      <dsp:cNvPr id="28" name=""/>
      <dsp:cNvGrpSpPr/>
    </dsp:nvGrpSpPr>
    <dsp:grpSpPr/>
    <dsp:sp modelId="{C9726834-DA30-4405-88DD-404495C5F33D}">
      <dsp:nvSpPr>
        <dsp:cNvPr id="29" name=""/>
        <dsp:cNvSpPr/>
      </dsp:nvSpPr>
      <dsp:spPr>
        <a:xfrm>
          <a:off x="979458" y="0"/>
          <a:ext cx="4172021" cy="4172021"/>
        </a:xfrm>
        <a:prstGeom prst="ellipse">
          <a:avLst/>
        </a:prstGeom>
        <a:solidFill>
          <a:srgbClr val="7DCDFF"/>
        </a:solidFill>
        <a:ln w="12700" cap="flat" cmpd="sng" algn="ctr">
          <a:solidFill>
            <a:srgbClr val="0043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AU" sz="1000" b="1" kern="1200">
              <a:solidFill>
                <a:schemeClr val="tx1"/>
              </a:solidFill>
            </a:rPr>
          </a:br>
          <a:r>
            <a:rPr lang="en-AU" sz="2000" b="1" kern="1200">
              <a:solidFill>
                <a:schemeClr val="tx1"/>
              </a:solidFill>
            </a:rPr>
            <a:t>ISO/PC 283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kern="1200">
              <a:solidFill>
                <a:schemeClr val="tx1"/>
              </a:solidFill>
            </a:rPr>
            <a:t> (international technical committee)</a:t>
          </a:r>
        </a:p>
      </dsp:txBody>
      <dsp:txXfrm>
        <a:off x="1970313" y="312901"/>
        <a:ext cx="2190311" cy="709243"/>
      </dsp:txXfrm>
    </dsp:sp>
    <dsp:sp modelId="{2D9591B6-6C2F-4B0F-9420-04F81EB70A16}">
      <dsp:nvSpPr>
        <dsp:cNvPr id="30" name=""/>
        <dsp:cNvSpPr/>
      </dsp:nvSpPr>
      <dsp:spPr>
        <a:xfrm>
          <a:off x="1030701" y="1240727"/>
          <a:ext cx="1965147" cy="20520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/>
            <a:t>Standards Australia: Technical committee SF-001</a:t>
          </a:r>
        </a:p>
      </dsp:txBody>
      <dsp:txXfrm>
        <a:off x="1318490" y="1753745"/>
        <a:ext cx="1389568" cy="1026035"/>
      </dsp:txXfrm>
    </dsp:sp>
  </dsp:spTree>
</dsp:drawing>
</file>

<file path=ppt/diagrams/layout1.xml><?xml version="1.0" encoding="utf-8"?>
<dgm:layoutDef xmlns:a="http://schemas.openxmlformats.org/drawingml/2006/main" xmlns:r="http://schemas.openxmlformats.org/officeDocument/2006/relationships" xmlns:dgm="http://schemas.openxmlformats.org/drawingml/2006/diagram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type="ellipse" r:blip="">
                <dgm:adjLst/>
              </dgm:shape>
              <dgm:presOf axis="ch desOrSelf" ptType="node node" st="2 1" cnt="1 0"/>
            </dgm:if>
            <dgm:else name="Name29">
              <dgm:shape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type="ellipse" r:blip="">
            <dgm:adjLst/>
          </dgm:shape>
          <dgm:choose name="Name41">
            <dgm:if name="Name42" func="var" arg="dir" op="equ" val="norm">
              <dgm:shape type="ellipse" r:blip="">
                <dgm:adjLst/>
              </dgm:shape>
              <dgm:presOf axis="ch desOrSelf" ptType="node node" st="3 1" cnt="1 0"/>
            </dgm:if>
            <dgm:else name="Name43">
              <dgm:shape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type="ellipse" r:blip="">
                <dgm:adjLst/>
              </dgm:shape>
              <dgm:presOf axis="ch desOrSelf" ptType="node node" st="4 1" cnt="1 0"/>
            </dgm:if>
            <dgm:else name="Name56">
              <dgm:shape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type="ellipse" r:blip="">
                <dgm:adjLst/>
              </dgm:shape>
              <dgm:presOf axis="ch desOrSelf" ptType="node node" st="5 1" cnt="1 0"/>
            </dgm:if>
            <dgm:else name="Name68">
              <dgm:shape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type="ellipse" r:blip="">
                <dgm:adjLst/>
              </dgm:shape>
              <dgm:presOf axis="ch desOrSelf" ptType="node node" st="6 1" cnt="1 0"/>
            </dgm:if>
            <dgm:else name="Name79">
              <dgm:shape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type="ellipse" r:blip="">
                <dgm:adjLst/>
              </dgm:shape>
              <dgm:presOf axis="ch desOrSelf" ptType="node node" st="7 1" cnt="1 0"/>
            </dgm:if>
            <dgm:else name="Name89">
              <dgm:shape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/>
          </dgm:ruleLst>
        </dgm:layoutNode>
      </dgm:if>
      <dgm:else name="Name90"/>
    </dgm:choose>
  </dgm:layoutNode>
</dgm:layoutDef>
</file>

<file path=ppt/diagrams/layout2.xml><?xml version="1.0" encoding="utf-8"?>
<dgm:layoutDef xmlns:a="http://schemas.openxmlformats.org/drawingml/2006/main" xmlns:r="http://schemas.openxmlformats.org/officeDocument/2006/relationships" xmlns:dgm="http://schemas.openxmlformats.org/drawingml/2006/diagram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type="rect" r:blip="" hideGeom="1">
              <dgm:adjLst/>
            </dgm:shape>
            <dgm:presOf axis="ch desOrSelf" ptType="node node" st="1 1" cnt="1 0"/>
            <dgm:constrLst/>
            <dgm:ruleLst>
              <dgm:rule type="primFontSz" val="5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type="rect" r:blip="" hideGeom="1">
              <dgm:adjLst/>
            </dgm:shape>
            <dgm:presOf axis="ch desOrSelf" ptType="node node" st="2 1" cnt="1 0"/>
            <dgm:constrLst/>
            <dgm:ruleLst>
              <dgm:rule type="primFontSz" val="5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type="rect" r:blip="" hideGeom="1">
              <dgm:adjLst/>
            </dgm:shape>
            <dgm:presOf axis="ch desOrSelf" ptType="node node" st="3 1" cnt="1 0"/>
            <dgm:constrLst/>
            <dgm:ruleLst>
              <dgm:rule type="primFontSz" val="5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type="rect" r:blip="" hideGeom="1">
              <dgm:adjLst/>
            </dgm:shape>
            <dgm:presOf axis="ch desOrSelf" ptType="node node" st="4 1" cnt="1 0"/>
            <dgm:constrLst/>
            <dgm:ruleLst>
              <dgm:rule type="primFontSz" val="5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type="rect" r:blip="" hideGeom="1">
              <dgm:adjLst/>
            </dgm:shape>
            <dgm:presOf axis="ch desOrSelf" ptType="node node" st="5 1" cnt="1 0"/>
            <dgm:constrLst/>
            <dgm:ruleLst>
              <dgm:rule type="primFontSz" val="5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type="rect" r:blip="" hideGeom="1">
              <dgm:adjLst/>
            </dgm:shape>
            <dgm:presOf axis="ch desOrSelf" ptType="node node" st="6 1" cnt="1 0"/>
            <dgm:constrLst/>
            <dgm:ruleLst>
              <dgm:rule type="primFontSz" val="5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type="rect" r:blip="" hideGeom="1">
              <dgm:adjLst/>
            </dgm:shape>
            <dgm:presOf axis="ch desOrSelf" ptType="node node" st="7 1" cnt="1 0"/>
            <dgm:constrLst/>
            <dgm:ruleLst>
              <dgm:rule type="primFontSz" val="5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a="http://schemas.openxmlformats.org/drawingml/2006/main" xmlns:dgm="http://schemas.openxmlformats.org/drawingml/2006/diagram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a="http://schemas.openxmlformats.org/drawingml/2006/main" xmlns:dgm="http://schemas.openxmlformats.org/drawingml/2006/diagram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526" cy="4805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987" y="0"/>
            <a:ext cx="3169526" cy="4805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F5DF0-3CBD-4026-A9E1-7C4B0212D5FB}" type="datetimeFigureOut">
              <a:rPr lang="en-AU" smtClean="0"/>
              <a:t>13/03/2019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087"/>
            <a:ext cx="3169526" cy="4805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987" y="9119087"/>
            <a:ext cx="3169526" cy="4805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F45F6-8D2F-4C9F-82F4-7A0EF2C99C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6114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8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ACC5855C-0E48-49BA-8004-9933C6211D23}" type="datetimeFigureOut">
              <a:rPr lang="en-AU" smtClean="0"/>
              <a:t>13/03/2019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1727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7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12A0B58B-E01C-4409-9608-47824063C5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2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.xml" /><Relationship Id="rId4" Type="http://schemas.openxmlformats.org/officeDocument/2006/relationships/tags" Target="../tags/tag2.xml" /><Relationship Id="rId5" Type="http://schemas.openxmlformats.org/officeDocument/2006/relationships/tags" Target="../tags/tag3.xml" /><Relationship Id="rId6" Type="http://schemas.openxmlformats.org/officeDocument/2006/relationships/tags" Target="../tags/tag4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tags" Target="../tags/tag14.xml" /><Relationship Id="rId6" Type="http://schemas.openxmlformats.org/officeDocument/2006/relationships/tags" Target="../tags/tag15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1" y="4620577"/>
            <a:ext cx="5852160" cy="4349464"/>
          </a:xfrm>
        </p:spPr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House keeping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Facilities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Local Hazards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Evacuation plan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Mobile phones to silent or off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Introduce self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History in education and early childhood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Active involvement in OHS in Child Care Director and Regional Coordinator roles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Started second career in injury management / OHS in the Justice Portfolio (Attorney General’s Department)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Several years in DPTI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Pretend retirement in 2014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Subsequent contract work at;</a:t>
            </a:r>
          </a:p>
          <a:p>
            <a:pPr marL="1095571" lvl="2" indent="-181171">
              <a:buFont typeface="Arial" panose="020b0604020202020204" pitchFamily="34" charset="0"/>
              <a:buChar char="•"/>
            </a:pPr>
            <a:r>
              <a:rPr lang="en-AU"/>
              <a:t>SA Health &amp; Medical Research Institute</a:t>
            </a:r>
          </a:p>
          <a:p>
            <a:pPr marL="1095571" lvl="2" indent="-181171">
              <a:buFont typeface="Arial" panose="020b0604020202020204" pitchFamily="34" charset="0"/>
              <a:buChar char="•"/>
            </a:pPr>
            <a:r>
              <a:rPr lang="en-AU"/>
              <a:t>ASC Training &amp; Development (HSR training)</a:t>
            </a:r>
          </a:p>
          <a:p>
            <a:pPr marL="1095571" lvl="2" indent="-181171">
              <a:buFont typeface="Arial" panose="020b0604020202020204" pitchFamily="34" charset="0"/>
              <a:buChar char="•"/>
            </a:pPr>
            <a:r>
              <a:rPr lang="en-AU"/>
              <a:t>Courts Administration Authority</a:t>
            </a:r>
          </a:p>
          <a:p>
            <a:pPr marL="1095571" lvl="2" indent="-181171">
              <a:buFont typeface="Arial" panose="020b0604020202020204" pitchFamily="34" charset="0"/>
              <a:buChar char="•"/>
            </a:pPr>
            <a:r>
              <a:rPr lang="en-AU" err="1"/>
              <a:t>HydroPlan</a:t>
            </a:r>
            <a:endParaRPr lang="en-AU"/>
          </a:p>
          <a:p>
            <a:pPr marL="1095571" lvl="2" indent="-181171">
              <a:buFont typeface="Arial" panose="020b0604020202020204" pitchFamily="34" charset="0"/>
              <a:buChar char="•"/>
            </a:pPr>
            <a:r>
              <a:rPr lang="en-AU"/>
              <a:t>Small winery audits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Keen SCUBA diver with professional qualifications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Been exposed to most types of health and safety risks in both my personal and professional life.</a:t>
            </a:r>
          </a:p>
          <a:p>
            <a:endParaRPr lang="en-AU"/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0923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1781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Key roles and responsibilities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“Duty Holders”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“Duties of Care” and 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the “Standard” to which duties must be exercised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The Act &amp; Regs have many context – specific responsibilities.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Section 19 of the Act and Regulations 32 – 38 are the key underpinning responsibilities. 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804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5625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9938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779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303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367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9389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6442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318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Session in 3 parts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1</a:t>
            </a:r>
            <a:r>
              <a:rPr lang="en-AU" baseline="30000"/>
              <a:t>st</a:t>
            </a:r>
            <a:r>
              <a:rPr lang="en-AU"/>
              <a:t> part addresses duties of care and specific hazard management responsibilities under the WHS legislative framework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2</a:t>
            </a:r>
            <a:r>
              <a:rPr lang="en-AU" baseline="30000"/>
              <a:t>nd</a:t>
            </a:r>
            <a:r>
              <a:rPr lang="en-AU"/>
              <a:t> part provides an overview of HIRM and how this reflects the hazard management approach in the “How to Manage Work Health and Safety Risks” Code of Practice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3</a:t>
            </a:r>
            <a:r>
              <a:rPr lang="en-AU" baseline="30000"/>
              <a:t>rd</a:t>
            </a:r>
            <a:r>
              <a:rPr lang="en-AU"/>
              <a:t> part provides time and space to work through practical return to work strategies, with a focus on psychological factors (e.g. occupational threats/violence; conflict; workload etc)</a:t>
            </a:r>
          </a:p>
          <a:p>
            <a:pPr marL="1095571" lvl="2" indent="-181171">
              <a:buFont typeface="Arial" panose="020b0604020202020204" pitchFamily="34" charset="0"/>
              <a:buChar char="•"/>
            </a:pPr>
            <a:r>
              <a:rPr lang="en-AU"/>
              <a:t>This section is not just about staff who have active workers compensation claims, but is also about those who are attempting to manage within their own resources and leave provisions.</a:t>
            </a:r>
          </a:p>
          <a:p>
            <a:endParaRPr lang="en-AU"/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8040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3237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3459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Session in 3 parts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1</a:t>
            </a:r>
            <a:r>
              <a:rPr lang="en-AU" baseline="30000"/>
              <a:t>st</a:t>
            </a:r>
            <a:r>
              <a:rPr lang="en-AU"/>
              <a:t> part addresses duties of care and specific hazard management responsibilities under the WHS legislative framework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2</a:t>
            </a:r>
            <a:r>
              <a:rPr lang="en-AU" baseline="30000"/>
              <a:t>nd</a:t>
            </a:r>
            <a:r>
              <a:rPr lang="en-AU"/>
              <a:t> part provides an overview of HIRM and how this reflects the hazard management approach in the “How to Manage Work Health and Safety Risks” Code of Practice</a:t>
            </a:r>
          </a:p>
          <a:p>
            <a:pPr marL="638371" lvl="1" indent="-181171">
              <a:buFont typeface="Arial" panose="020b0604020202020204" pitchFamily="34" charset="0"/>
              <a:buChar char="•"/>
            </a:pPr>
            <a:r>
              <a:rPr lang="en-AU"/>
              <a:t>3</a:t>
            </a:r>
            <a:r>
              <a:rPr lang="en-AU" baseline="30000"/>
              <a:t>rd</a:t>
            </a:r>
            <a:r>
              <a:rPr lang="en-AU"/>
              <a:t> part provides time and space to work through practical return to work strategies, with a focus on psychological factors (e.g. occupational threats/violence; conflict; workload etc)</a:t>
            </a:r>
          </a:p>
          <a:p>
            <a:pPr marL="1095571" lvl="2" indent="-181171">
              <a:buFont typeface="Arial" panose="020b0604020202020204" pitchFamily="34" charset="0"/>
              <a:buChar char="•"/>
            </a:pPr>
            <a:r>
              <a:rPr lang="en-AU"/>
              <a:t>This section is not just about staff who have active workers compensation claims, but is also about those who are attempting to manage within their own resources and leave provisions.</a:t>
            </a:r>
          </a:p>
          <a:p>
            <a:endParaRPr lang="en-AU"/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780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3459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119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210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4491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3194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u="sng"/>
              <a:t>Key Points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Examples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r>
              <a:rPr lang="en-AU" b="1" u="sng"/>
              <a:t>References</a:t>
            </a:r>
          </a:p>
          <a:p>
            <a:pPr marL="181171" indent="-181171">
              <a:buFont typeface="Arial" panose="020b0604020202020204" pitchFamily="34" charset="0"/>
              <a:buChar char="•"/>
            </a:pPr>
            <a:r>
              <a:rPr lang="en-AU"/>
              <a:t>Item</a:t>
            </a:r>
          </a:p>
          <a:p>
            <a:endParaRPr lang="en-AU"/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B58B-E01C-4409-9608-47824063C57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0412840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2EB3F-D5C6-4379-92FE-A0E1F00316CB}" type="datetime1">
              <a:rPr lang="en-AU" smtClean="0"/>
              <a:t>13/03/2019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700194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3907-A423-41B1-B0C7-10113C66D699}" type="datetime1">
              <a:rPr lang="en-AU" smtClean="0"/>
              <a:t>13/03/2019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491949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9598-DAED-4751-92E6-080525C44858}" type="datetime1">
              <a:rPr lang="en-AU" smtClean="0"/>
              <a:t>13/03/2019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2346215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FA502-31DB-45EE-9C3D-285FAFDB4C60}" type="datetime1">
              <a:rPr lang="en-AU" smtClean="0"/>
              <a:t>13/03/2019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3526214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EB81-49A7-4BBB-9073-4496D093E81C}" type="datetime1">
              <a:rPr lang="en-AU" smtClean="0"/>
              <a:t>13/03/2019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699429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51323-5DEE-4C42-BBE6-B94BA9C9A9CA}" type="datetime1">
              <a:rPr lang="en-AU" smtClean="0"/>
              <a:t>13/03/2019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8939242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346D-27E6-4390-AB6E-BFE83A3BCA34}" type="datetime1">
              <a:rPr lang="en-AU" smtClean="0"/>
              <a:t>13/03/2019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1173598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7BDBA-FA43-43EF-8E52-569854ED1F88}" type="datetime1">
              <a:rPr lang="en-AU" smtClean="0"/>
              <a:t>13/03/2019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801283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319B-2099-4AF3-8787-AF94C2F257EF}" type="datetime1">
              <a:rPr lang="en-AU" smtClean="0"/>
              <a:t>13/03/2019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5942658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89EDB-482D-4B7A-A13F-1005CF8789BF}" type="datetime1">
              <a:rPr lang="en-AU" smtClean="0"/>
              <a:t>13/03/2019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411505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7397-0CB2-4FFA-88EE-1E3BE9459395}" type="datetime1">
              <a:rPr lang="en-AU" smtClean="0"/>
              <a:t>13/03/2019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Being Safe; Feeling Safe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45569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jpe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dpi="0" rotWithShape="1">
          <a:blip r:embed="rId12">
            <a:alphaModFix amt="20000"/>
            <a:lum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A3C9F-0F31-4007-B569-AE518CF541D6}" type="datetime1">
              <a:rPr lang="en-AU" smtClean="0"/>
              <a:t>13/03/2019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Being Safe; Feeling Safe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1E5F0-0A29-494B-8598-0E3571698B9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410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hyperlink" Target="https://commons.wikimedia.org/wiki/File:Cartography_of_Australia.svg" TargetMode="External" /><Relationship Id="rId11" Type="http://schemas.openxmlformats.org/officeDocument/2006/relationships/hyperlink" Target="https://creativecommons.org/licenses/by-sa/3.0/" TargetMode="External" /><Relationship Id="rId12" Type="http://schemas.openxmlformats.org/officeDocument/2006/relationships/image" Target="../media/image12.png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3.png" /><Relationship Id="rId4" Type="http://schemas.microsoft.com/office/2007/relationships/diagramDrawing" Target="../diagrams/drawing2.xml" /><Relationship Id="rId5" Type="http://schemas.openxmlformats.org/officeDocument/2006/relationships/diagramData" Target="../diagrams/data2.xml" /><Relationship Id="rId6" Type="http://schemas.openxmlformats.org/officeDocument/2006/relationships/diagramLayout" Target="../diagrams/layout2.xml" /><Relationship Id="rId7" Type="http://schemas.openxmlformats.org/officeDocument/2006/relationships/diagramQuickStyle" Target="../diagrams/quickStyle2.xml" /><Relationship Id="rId8" Type="http://schemas.openxmlformats.org/officeDocument/2006/relationships/diagramColors" Target="../diagrams/colors2.xml" /><Relationship Id="rId9" Type="http://schemas.openxmlformats.org/officeDocument/2006/relationships/image" Target="../media/image11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3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3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hyperlink" Target="http://www.sia.org.au/" TargetMode="External" /><Relationship Id="rId4" Type="http://schemas.openxmlformats.org/officeDocument/2006/relationships/image" Target="../media/image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3.png" /><Relationship Id="rId4" Type="http://schemas.openxmlformats.org/officeDocument/2006/relationships/image" Target="../media/image13.png" /><Relationship Id="rId5" Type="http://schemas.openxmlformats.org/officeDocument/2006/relationships/image" Target="../media/image1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3.png" /><Relationship Id="rId4" Type="http://schemas.openxmlformats.org/officeDocument/2006/relationships/image" Target="../media/image15.png" /><Relationship Id="rId5" Type="http://schemas.openxmlformats.org/officeDocument/2006/relationships/image" Target="../media/image16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3.png" /><Relationship Id="rId4" Type="http://schemas.openxmlformats.org/officeDocument/2006/relationships/image" Target="../media/image17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3.png" /><Relationship Id="rId4" Type="http://schemas.openxmlformats.org/officeDocument/2006/relationships/image" Target="../media/image18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19.jpeg" /><Relationship Id="rId4" Type="http://schemas.openxmlformats.org/officeDocument/2006/relationships/image" Target="../media/image3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3.png" /><Relationship Id="rId4" Type="http://schemas.openxmlformats.org/officeDocument/2006/relationships/image" Target="../media/image20.png" /><Relationship Id="rId5" Type="http://schemas.openxmlformats.org/officeDocument/2006/relationships/video" Target="../media/media1.mp4" /><Relationship Id="rId6" Type="http://schemas.microsoft.com/office/2007/relationships/media" Target="../media/media1.mp4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.xml" /><Relationship Id="rId11" Type="http://schemas.openxmlformats.org/officeDocument/2006/relationships/image" Target="../media/image22.png" /><Relationship Id="rId12" Type="http://schemas.openxmlformats.org/officeDocument/2006/relationships/tags" Target="../tags/tag11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5.xml" /><Relationship Id="rId4" Type="http://schemas.openxmlformats.org/officeDocument/2006/relationships/tags" Target="../tags/tag6.xml" /><Relationship Id="rId5" Type="http://schemas.openxmlformats.org/officeDocument/2006/relationships/image" Target="../media/image3.png" /><Relationship Id="rId6" Type="http://schemas.openxmlformats.org/officeDocument/2006/relationships/tags" Target="../tags/tag7.xml" /><Relationship Id="rId7" Type="http://schemas.openxmlformats.org/officeDocument/2006/relationships/tags" Target="../tags/tag8.xml" /><Relationship Id="rId8" Type="http://schemas.openxmlformats.org/officeDocument/2006/relationships/tags" Target="../tags/tag9.xml" /><Relationship Id="rId9" Type="http://schemas.openxmlformats.org/officeDocument/2006/relationships/image" Target="../media/image21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.xml" /><Relationship Id="rId11" Type="http://schemas.openxmlformats.org/officeDocument/2006/relationships/tags" Target="../tags/tag21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tags" Target="../tags/tag18.xml" /><Relationship Id="rId6" Type="http://schemas.openxmlformats.org/officeDocument/2006/relationships/hyperlink" Target="mailto:lewis@strattonsafety.com.au" TargetMode="External" /><Relationship Id="rId7" Type="http://schemas.openxmlformats.org/officeDocument/2006/relationships/hyperlink" Target="http://www.strattonsafety.com.au/" TargetMode="External" /><Relationship Id="rId8" Type="http://schemas.openxmlformats.org/officeDocument/2006/relationships/image" Target="../media/image3.png" /><Relationship Id="rId9" Type="http://schemas.openxmlformats.org/officeDocument/2006/relationships/tags" Target="../tags/tag1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3.png" /><Relationship Id="rId4" Type="http://schemas.microsoft.com/office/2007/relationships/diagramDrawing" Target="../diagrams/drawing1.xml" /><Relationship Id="rId5" Type="http://schemas.openxmlformats.org/officeDocument/2006/relationships/diagramData" Target="../diagrams/data1.xml" /><Relationship Id="rId6" Type="http://schemas.openxmlformats.org/officeDocument/2006/relationships/diagramLayout" Target="../diagrams/layout1.xml" /><Relationship Id="rId7" Type="http://schemas.openxmlformats.org/officeDocument/2006/relationships/diagramQuickStyle" Target="../diagrams/quickStyle1.xml" /><Relationship Id="rId8" Type="http://schemas.openxmlformats.org/officeDocument/2006/relationships/diagramColors" Target="../diagrams/colors1.xml" /><Relationship Id="rId9" Type="http://schemas.openxmlformats.org/officeDocument/2006/relationships/image" Target="../media/image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hyperlink" Target="http://www.standards.org.au/" TargetMode="External" /><Relationship Id="rId4" Type="http://schemas.openxmlformats.org/officeDocument/2006/relationships/image" Target="../media/image3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hyperlink" Target="http://www.standards.org.au/" TargetMode="External" /><Relationship Id="rId4" Type="http://schemas.openxmlformats.org/officeDocument/2006/relationships/image" Target="../media/image3.png" /><Relationship Id="rId5" Type="http://schemas.openxmlformats.org/officeDocument/2006/relationships/image" Target="../media/image5.jpeg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Relationship Id="rId3" Type="http://schemas.openxmlformats.org/officeDocument/2006/relationships/hyperlink" Target="http://www.standards.org.au/" TargetMode="External" /><Relationship Id="rId4" Type="http://schemas.openxmlformats.org/officeDocument/2006/relationships/image" Target="../media/image3.png" /><Relationship Id="rId5" Type="http://schemas.openxmlformats.org/officeDocument/2006/relationships/image" Target="../media/image8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3.png" /><Relationship Id="rId4" Type="http://schemas.openxmlformats.org/officeDocument/2006/relationships/image" Target="../media/image9.png" /><Relationship Id="rId5" Type="http://schemas.openxmlformats.org/officeDocument/2006/relationships/image" Target="../media/image10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3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b="1">
                <a:solidFill>
                  <a:srgbClr val="00436E"/>
                </a:solidFill>
              </a:rPr>
              <a:t>Introduction to ISO 45001</a:t>
            </a:r>
            <a:endParaRPr lang="en-AU" sz="4400" b="1">
              <a:solidFill>
                <a:srgbClr val="00436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>
              <a:solidFill>
                <a:srgbClr val="00436E"/>
              </a:solidFill>
            </a:endParaRPr>
          </a:p>
          <a:p>
            <a:r>
              <a:rPr lang="en-AU" b="1">
                <a:solidFill>
                  <a:srgbClr val="00436E"/>
                </a:solidFill>
              </a:rPr>
              <a:t>ISO 45001:2018 </a:t>
            </a:r>
            <a:r>
              <a:rPr lang="en-AU" i="1">
                <a:solidFill>
                  <a:srgbClr val="00436E"/>
                </a:solidFill>
              </a:rPr>
              <a:t>Occupational health and safety management systems</a:t>
            </a:r>
          </a:p>
          <a:p>
            <a:r>
              <a:rPr lang="en-AU" i="1">
                <a:solidFill>
                  <a:srgbClr val="00436E"/>
                </a:solidFill>
              </a:rPr>
              <a:t>~ Requirements with guidance for use ~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90" y="6144843"/>
            <a:ext cx="4860897" cy="6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9790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What About ISO 45001?</a:t>
            </a:r>
            <a:endParaRPr lang="en-AU" sz="2400" b="1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C5B80-2FB5-4076-823E-FCDD8B9A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669D7AC-F220-4D81-8BA2-3EF72CA9D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1789039"/>
              </p:ext>
            </p:extLst>
          </p:nvPr>
        </p:nvGraphicFramePr>
        <p:xfrm>
          <a:off x="817563" y="1966311"/>
          <a:ext cx="6130939" cy="4172021"/>
        </p:xfrm>
        <a:graphic>
          <a:graphicData uri="http://schemas.openxmlformats.org/drawingml/2006/diagram">
            <dgm:relIds xmlns:dgm="http://schemas.openxmlformats.org/drawingml/2006/diagram" r:dm="rId5" r:lo="rId6" r:qs="rId7" r:cs="rId8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49AC0AC-9845-4AD0-B300-AF820A6E10BC}"/>
              </a:ext>
            </a:extLst>
          </p:cNvPr>
          <p:cNvGrpSpPr/>
          <p:nvPr/>
        </p:nvGrpSpPr>
        <p:grpSpPr>
          <a:xfrm>
            <a:off x="3900488" y="3223652"/>
            <a:ext cx="2024060" cy="2048436"/>
            <a:chOff x="1296972" y="1326627"/>
            <a:chExt cx="2374914" cy="24799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4045CA5-708E-4B8A-8A5D-1C2AE294974D}"/>
                </a:ext>
              </a:extLst>
            </p:cNvPr>
            <p:cNvSpPr/>
            <p:nvPr/>
          </p:nvSpPr>
          <p:spPr>
            <a:xfrm>
              <a:off x="1296972" y="1326627"/>
              <a:ext cx="2374914" cy="247996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BAE5C2A9-5F3A-41C3-9005-2251C0677EC6}"/>
                </a:ext>
              </a:extLst>
            </p:cNvPr>
            <p:cNvSpPr txBox="1"/>
            <p:nvPr/>
          </p:nvSpPr>
          <p:spPr>
            <a:xfrm>
              <a:off x="1644771" y="1946617"/>
              <a:ext cx="1679318" cy="1124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kern="1200"/>
                <a:t>Other member nation’s tech  committees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FD0364-74F7-40E7-A9B3-59377E71A7CB}"/>
              </a:ext>
            </a:extLst>
          </p:cNvPr>
          <p:cNvCxnSpPr/>
          <p:nvPr/>
        </p:nvCxnSpPr>
        <p:spPr>
          <a:xfrm flipH="1">
            <a:off x="6443663" y="1966311"/>
            <a:ext cx="0" cy="4172021"/>
          </a:xfrm>
          <a:prstGeom prst="line">
            <a:avLst/>
          </a:prstGeom>
          <a:ln w="63500" cmpd="dbl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4E5DD1-730A-45F4-9667-F71C13CE0D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875127" y="-30466"/>
            <a:ext cx="4379105" cy="39613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54A21-CBBF-44DA-B860-1EF63DFE6EE9}"/>
              </a:ext>
            </a:extLst>
          </p:cNvPr>
          <p:cNvSpPr txBox="1"/>
          <p:nvPr/>
        </p:nvSpPr>
        <p:spPr>
          <a:xfrm>
            <a:off x="6875127" y="5843993"/>
            <a:ext cx="4324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>
                <a:hlinkClick r:id="rId10" tooltip="https://commons.wikimedia.org/wiki/File:Cartography_of_Australia.svg"/>
              </a:rPr>
              <a:t>This Photo</a:t>
            </a:r>
            <a:r>
              <a:rPr lang="en-AU" sz="900"/>
              <a:t> by Unknown Author is licensed under </a:t>
            </a:r>
            <a:r>
              <a:rPr lang="en-AU" sz="900">
                <a:hlinkClick r:id="rId11" tooltip="https://creativecommons.org/licenses/by-sa/3.0/"/>
              </a:rPr>
              <a:t>CC BY-SA</a:t>
            </a:r>
            <a:endParaRPr lang="en-AU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42EB35-9BC9-4D1A-B503-99B3A9E47C3E}"/>
              </a:ext>
            </a:extLst>
          </p:cNvPr>
          <p:cNvSpPr txBox="1"/>
          <p:nvPr/>
        </p:nvSpPr>
        <p:spPr>
          <a:xfrm>
            <a:off x="7700963" y="1243009"/>
            <a:ext cx="2914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u="sng">
                <a:solidFill>
                  <a:schemeClr val="bg1"/>
                </a:solidFill>
              </a:rPr>
              <a:t>Contextualised</a:t>
            </a:r>
          </a:p>
          <a:p>
            <a:pPr algn="ctr"/>
            <a:r>
              <a:rPr lang="en-AU">
                <a:solidFill>
                  <a:schemeClr val="bg1"/>
                </a:solidFill>
              </a:rPr>
              <a:t>Principles / Systems / Techniques / Guidance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4B4012-C3ED-4B1E-A731-C6125B9EE846}"/>
              </a:ext>
            </a:extLst>
          </p:cNvPr>
          <p:cNvSpPr txBox="1"/>
          <p:nvPr/>
        </p:nvSpPr>
        <p:spPr>
          <a:xfrm>
            <a:off x="9501188" y="2297303"/>
            <a:ext cx="1114426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400">
                <a:solidFill>
                  <a:schemeClr val="bg1"/>
                </a:solidFill>
              </a:rPr>
              <a:t>SATC SF-001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305F3-FAD8-48F5-93E3-A5438BD5847C}"/>
              </a:ext>
            </a:extLst>
          </p:cNvPr>
          <p:cNvSpPr/>
          <p:nvPr/>
        </p:nvSpPr>
        <p:spPr>
          <a:xfrm rot="19941747">
            <a:off x="5710998" y="2399165"/>
            <a:ext cx="1626918" cy="654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i="1">
                <a:solidFill>
                  <a:srgbClr val="002060"/>
                </a:solidFill>
              </a:rPr>
              <a:t>Pending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034701-B3D5-49D8-8B11-6CAD731E43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101" y="3393429"/>
            <a:ext cx="1589470" cy="24674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A0F74C7-FA04-4589-A1E3-1E4BD77FAF03}"/>
              </a:ext>
            </a:extLst>
          </p:cNvPr>
          <p:cNvSpPr txBox="1"/>
          <p:nvPr/>
        </p:nvSpPr>
        <p:spPr>
          <a:xfrm>
            <a:off x="9007473" y="4400550"/>
            <a:ext cx="294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u="sng"/>
              <a:t>British Standards Institution</a:t>
            </a:r>
          </a:p>
          <a:p>
            <a:r>
              <a:rPr lang="en-AU"/>
              <a:t>BS 45002-0:2018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C2596130-788F-444F-BC28-CFCF910DB631}"/>
              </a:ext>
            </a:extLst>
          </p:cNvPr>
          <p:cNvSpPr/>
          <p:nvPr/>
        </p:nvSpPr>
        <p:spPr>
          <a:xfrm rot="499128">
            <a:off x="5964999" y="4288807"/>
            <a:ext cx="2969620" cy="654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i="1">
                <a:solidFill>
                  <a:srgbClr val="002060"/>
                </a:solidFill>
              </a:rPr>
              <a:t>Contextualised</a:t>
            </a:r>
          </a:p>
        </p:txBody>
      </p:sp>
    </p:spTree>
    <p:extLst>
      <p:ext uri="{BB962C8B-B14F-4D97-AF65-F5344CB8AC3E}">
        <p14:creationId xmlns:p14="http://schemas.microsoft.com/office/powerpoint/2010/main" val="2511604961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Australian &amp; New Zealand Contributors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9124"/>
            <a:ext cx="10515600" cy="4131314"/>
          </a:xfrm>
        </p:spPr>
        <p:txBody>
          <a:bodyPr numCol="2">
            <a:noAutofit/>
          </a:bodyPr>
          <a:lstStyle/>
          <a:p>
            <a:r>
              <a:rPr lang="en-AU" sz="2000">
                <a:solidFill>
                  <a:srgbClr val="00436E"/>
                </a:solidFill>
              </a:rPr>
              <a:t>Association of Accredited Certification Bodies</a:t>
            </a:r>
          </a:p>
          <a:p>
            <a:r>
              <a:rPr lang="en-AU" sz="2000">
                <a:solidFill>
                  <a:srgbClr val="00436E"/>
                </a:solidFill>
              </a:rPr>
              <a:t>Australian Chamber of Commerce and Industry</a:t>
            </a:r>
          </a:p>
          <a:p>
            <a:r>
              <a:rPr lang="en-AU" sz="2000">
                <a:solidFill>
                  <a:srgbClr val="00436E"/>
                </a:solidFill>
              </a:rPr>
              <a:t>Australian Council of Trade Unions</a:t>
            </a:r>
          </a:p>
          <a:p>
            <a:r>
              <a:rPr lang="en-AU" sz="2000">
                <a:solidFill>
                  <a:srgbClr val="00436E"/>
                </a:solidFill>
              </a:rPr>
              <a:t>Australian Industry Group</a:t>
            </a:r>
          </a:p>
          <a:p>
            <a:r>
              <a:rPr lang="en-AU" sz="2000">
                <a:solidFill>
                  <a:srgbClr val="00436E"/>
                </a:solidFill>
              </a:rPr>
              <a:t>Bureau of Steel Manufacturers of Australia</a:t>
            </a:r>
          </a:p>
          <a:p>
            <a:r>
              <a:rPr lang="en-AU" sz="2000">
                <a:solidFill>
                  <a:srgbClr val="00436E"/>
                </a:solidFill>
              </a:rPr>
              <a:t>Department of Natural Resources and Mines, </a:t>
            </a:r>
            <a:br>
              <a:rPr lang="en-AU" sz="2000">
                <a:solidFill>
                  <a:srgbClr val="00436E"/>
                </a:solidFill>
              </a:rPr>
            </a:br>
            <a:r>
              <a:rPr lang="en-AU" sz="2000">
                <a:solidFill>
                  <a:srgbClr val="00436E"/>
                </a:solidFill>
              </a:rPr>
              <a:t>QLD</a:t>
            </a:r>
          </a:p>
          <a:p>
            <a:r>
              <a:rPr lang="en-AU" sz="2000">
                <a:solidFill>
                  <a:srgbClr val="00436E"/>
                </a:solidFill>
              </a:rPr>
              <a:t>Energy Networks Australia</a:t>
            </a:r>
          </a:p>
          <a:p>
            <a:r>
              <a:rPr lang="en-AU" sz="2000">
                <a:solidFill>
                  <a:srgbClr val="00436E"/>
                </a:solidFill>
              </a:rPr>
              <a:t>Engineers Australia</a:t>
            </a:r>
          </a:p>
          <a:p>
            <a:r>
              <a:rPr lang="en-AU" sz="2000">
                <a:solidFill>
                  <a:srgbClr val="00436E"/>
                </a:solidFill>
              </a:rPr>
              <a:t>Joint Accreditation System of Aust. &amp; NZ</a:t>
            </a:r>
          </a:p>
          <a:p>
            <a:r>
              <a:rPr lang="en-AU" sz="2000">
                <a:solidFill>
                  <a:srgbClr val="00436E"/>
                </a:solidFill>
              </a:rPr>
              <a:t>Master Builders Australia</a:t>
            </a:r>
          </a:p>
          <a:p>
            <a:r>
              <a:rPr lang="en-AU" sz="2000">
                <a:solidFill>
                  <a:srgbClr val="00436E"/>
                </a:solidFill>
              </a:rPr>
              <a:t>New Zealand Institute of Safety Management</a:t>
            </a:r>
          </a:p>
          <a:p>
            <a:r>
              <a:rPr lang="en-AU" sz="2000">
                <a:solidFill>
                  <a:srgbClr val="00436E"/>
                </a:solidFill>
              </a:rPr>
              <a:t>Responsible Care New Zealand</a:t>
            </a:r>
          </a:p>
          <a:p>
            <a:r>
              <a:rPr lang="en-AU" sz="2000">
                <a:solidFill>
                  <a:srgbClr val="00436E"/>
                </a:solidFill>
              </a:rPr>
              <a:t>Safe Work Australia</a:t>
            </a:r>
          </a:p>
          <a:p>
            <a:r>
              <a:rPr lang="en-AU" sz="2000">
                <a:solidFill>
                  <a:srgbClr val="00436E"/>
                </a:solidFill>
              </a:rPr>
              <a:t>Safety Institute of Australia</a:t>
            </a:r>
          </a:p>
          <a:p>
            <a:r>
              <a:rPr lang="en-AU" sz="2000">
                <a:solidFill>
                  <a:srgbClr val="00436E"/>
                </a:solidFill>
              </a:rPr>
              <a:t>Australian Certification Interests (SAI Global)</a:t>
            </a:r>
          </a:p>
          <a:p>
            <a:r>
              <a:rPr lang="en-AU" sz="2000">
                <a:solidFill>
                  <a:srgbClr val="00436E"/>
                </a:solidFill>
              </a:rPr>
              <a:t>University of New South Wales</a:t>
            </a:r>
          </a:p>
          <a:p>
            <a:pPr marL="0" indent="0">
              <a:buNone/>
            </a:pPr>
            <a:endParaRPr lang="en-AU" sz="2000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WHS: A National Approach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C3EF1-855D-4483-BAAF-9E738741C867}"/>
              </a:ext>
            </a:extLst>
          </p:cNvPr>
          <p:cNvSpPr txBox="1"/>
          <p:nvPr/>
        </p:nvSpPr>
        <p:spPr>
          <a:xfrm>
            <a:off x="838200" y="1485904"/>
            <a:ext cx="106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>
                <a:solidFill>
                  <a:srgbClr val="00436E"/>
                </a:solidFill>
              </a:rPr>
              <a:t>Contributors to Australia’s position on the draft ISO 45001 include:</a:t>
            </a:r>
          </a:p>
        </p:txBody>
      </p:sp>
    </p:spTree>
    <p:extLst>
      <p:ext uri="{BB962C8B-B14F-4D97-AF65-F5344CB8AC3E}">
        <p14:creationId xmlns:p14="http://schemas.microsoft.com/office/powerpoint/2010/main" val="23730256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Legislation and Standards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91AB16-9506-4D89-BF93-266ED547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14AF98-059E-4F1B-A00F-A8705A24A4B6}"/>
              </a:ext>
            </a:extLst>
          </p:cNvPr>
          <p:cNvSpPr/>
          <p:nvPr/>
        </p:nvSpPr>
        <p:spPr>
          <a:xfrm>
            <a:off x="985962" y="1571625"/>
            <a:ext cx="4357563" cy="44414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/>
              <a:t>Legislation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81B33F-83AD-4BF2-A81E-921AA4E8D347}"/>
              </a:ext>
            </a:extLst>
          </p:cNvPr>
          <p:cNvSpPr/>
          <p:nvPr/>
        </p:nvSpPr>
        <p:spPr>
          <a:xfrm>
            <a:off x="7281999" y="695303"/>
            <a:ext cx="2871663" cy="2900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/>
              <a:t>Legislation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1C4FE3-30C2-47DE-9E56-CC5A0A7E16D0}"/>
              </a:ext>
            </a:extLst>
          </p:cNvPr>
          <p:cNvSpPr/>
          <p:nvPr/>
        </p:nvSpPr>
        <p:spPr>
          <a:xfrm>
            <a:off x="2357566" y="4117788"/>
            <a:ext cx="1700088" cy="1697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…including Standards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384C2E-0D7B-49D8-AFEB-2160AE65E03F}"/>
              </a:ext>
            </a:extLst>
          </p:cNvPr>
          <p:cNvSpPr/>
          <p:nvPr/>
        </p:nvSpPr>
        <p:spPr>
          <a:xfrm>
            <a:off x="7867024" y="4444462"/>
            <a:ext cx="1700088" cy="1697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/>
              <a:t>Standards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698310-0A69-4F42-ABD1-BC6EBE4964F7}"/>
              </a:ext>
            </a:extLst>
          </p:cNvPr>
          <p:cNvSpPr txBox="1"/>
          <p:nvPr/>
        </p:nvSpPr>
        <p:spPr>
          <a:xfrm>
            <a:off x="8158163" y="3643313"/>
            <a:ext cx="112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8D364-F8C5-46FA-9D57-92CE6F9B4FF8}"/>
              </a:ext>
            </a:extLst>
          </p:cNvPr>
          <p:cNvSpPr txBox="1"/>
          <p:nvPr/>
        </p:nvSpPr>
        <p:spPr>
          <a:xfrm>
            <a:off x="5634664" y="3286791"/>
            <a:ext cx="1276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/>
              <a:t>…or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A37502-7496-42D5-87E4-C099B86481D0}"/>
              </a:ext>
            </a:extLst>
          </p:cNvPr>
          <p:cNvSpPr/>
          <p:nvPr/>
        </p:nvSpPr>
        <p:spPr>
          <a:xfrm>
            <a:off x="7172325" y="695303"/>
            <a:ext cx="3100388" cy="54816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8387821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0188"/>
            <a:ext cx="10515600" cy="46767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AU">
                <a:solidFill>
                  <a:srgbClr val="00436E"/>
                </a:solidFill>
              </a:rPr>
              <a:t>“</a:t>
            </a:r>
            <a:r>
              <a:rPr lang="en-AU" i="1">
                <a:solidFill>
                  <a:srgbClr val="00436E"/>
                </a:solidFill>
              </a:rPr>
              <a:t>AS/NZS 4801-2001 – Occupational health and safety management systems - Specification with guidance for use</a:t>
            </a:r>
            <a:r>
              <a:rPr lang="en-AU">
                <a:solidFill>
                  <a:srgbClr val="00436E"/>
                </a:solidFill>
              </a:rPr>
              <a:t>” remains the current voluntary standard used in Australia, </a:t>
            </a:r>
            <a:r>
              <a:rPr lang="en-AU" u="sng">
                <a:solidFill>
                  <a:srgbClr val="00436E"/>
                </a:solidFill>
              </a:rPr>
              <a:t>until</a:t>
            </a:r>
            <a:r>
              <a:rPr lang="en-AU">
                <a:solidFill>
                  <a:srgbClr val="00436E"/>
                </a:solidFill>
              </a:rPr>
              <a:t> </a:t>
            </a:r>
            <a:r>
              <a:rPr lang="en-AU" i="1">
                <a:solidFill>
                  <a:srgbClr val="00436E"/>
                </a:solidFill>
              </a:rPr>
              <a:t>Standards Australia’s Technical Committee </a:t>
            </a:r>
            <a:r>
              <a:rPr lang="en-AU">
                <a:solidFill>
                  <a:srgbClr val="00436E"/>
                </a:solidFill>
              </a:rPr>
              <a:t>… evaluate the final version of ISO 45001 against the existing AS 4801 standard … in the context of Australia’s legislative and business environment.</a:t>
            </a:r>
          </a:p>
          <a:p>
            <a:pPr marL="0" indent="0" algn="r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1700" b="1">
                <a:solidFill>
                  <a:srgbClr val="00436E"/>
                </a:solidFill>
              </a:rPr>
              <a:t>Source: </a:t>
            </a:r>
            <a:r>
              <a:rPr lang="en-AU" sz="1700" b="1">
                <a:solidFill>
                  <a:srgbClr val="00436E"/>
                </a:solidFill>
                <a:hlinkClick r:id="rId3"/>
              </a:rPr>
              <a:t>www.sia.org.au</a:t>
            </a:r>
            <a:r>
              <a:rPr lang="en-AU">
                <a:solidFill>
                  <a:srgbClr val="00436E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91AB16-9506-4D89-BF93-266ED547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</p:spTree>
    <p:extLst>
      <p:ext uri="{BB962C8B-B14F-4D97-AF65-F5344CB8AC3E}">
        <p14:creationId xmlns:p14="http://schemas.microsoft.com/office/powerpoint/2010/main" val="194005325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91AB16-9506-4D89-BF93-266ED547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pic>
        <p:nvPicPr>
          <p:cNvPr id="12" name="Picture 1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D0BF884-8E71-422E-A520-847B5894A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0463" cy="6858000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952FC28-4E96-4F6D-9636-A75D89F30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02" y="1"/>
            <a:ext cx="4838498" cy="61606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F69878-9D59-4B89-BF91-710E4995F7DE}"/>
              </a:ext>
            </a:extLst>
          </p:cNvPr>
          <p:cNvSpPr txBox="1"/>
          <p:nvPr/>
        </p:nvSpPr>
        <p:spPr>
          <a:xfrm>
            <a:off x="6174514" y="2573235"/>
            <a:ext cx="151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ISO 45001 &gt;&gt;</a:t>
            </a:r>
          </a:p>
        </p:txBody>
      </p:sp>
    </p:spTree>
    <p:extLst>
      <p:ext uri="{BB962C8B-B14F-4D97-AF65-F5344CB8AC3E}">
        <p14:creationId xmlns:p14="http://schemas.microsoft.com/office/powerpoint/2010/main" val="77873173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Transitions </a:t>
            </a:r>
            <a:r>
              <a:rPr lang="en-AU" sz="2400" b="1">
                <a:solidFill>
                  <a:srgbClr val="00436E"/>
                </a:solidFill>
              </a:rPr>
              <a:t>(1)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up of a logo&#10;&#10;Description generated with high confidence">
            <a:extLst>
              <a:ext uri="{FF2B5EF4-FFF2-40B4-BE49-F238E27FC236}">
                <a16:creationId xmlns:a16="http://schemas.microsoft.com/office/drawing/2014/main" id="{867585F6-F6BD-48A7-BDF1-EEC85CF75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5883"/>
            <a:ext cx="5051719" cy="3424414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A91D3A98-83C2-4AC4-9F9D-6AF50C3ED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75" y="1133521"/>
            <a:ext cx="4558825" cy="465829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40AA50F-D847-4A8B-9F9C-C2FC8E48AC80}"/>
              </a:ext>
            </a:extLst>
          </p:cNvPr>
          <p:cNvSpPr/>
          <p:nvPr/>
        </p:nvSpPr>
        <p:spPr>
          <a:xfrm>
            <a:off x="5889919" y="3316421"/>
            <a:ext cx="905056" cy="256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72C6429-8DAB-4777-ADD3-746AD8FF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</p:spTree>
    <p:extLst>
      <p:ext uri="{BB962C8B-B14F-4D97-AF65-F5344CB8AC3E}">
        <p14:creationId xmlns:p14="http://schemas.microsoft.com/office/powerpoint/2010/main" val="2612489878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Transitions </a:t>
            </a:r>
            <a:r>
              <a:rPr lang="en-AU" sz="2400" b="1">
                <a:solidFill>
                  <a:srgbClr val="00436E"/>
                </a:solidFill>
              </a:rPr>
              <a:t>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8418"/>
            <a:ext cx="10515600" cy="47385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b="1" u="sng">
                <a:solidFill>
                  <a:srgbClr val="00436E"/>
                </a:solidFill>
              </a:rPr>
              <a:t>ISO 45001</a:t>
            </a:r>
          </a:p>
          <a:p>
            <a:r>
              <a:rPr lang="en-AU">
                <a:solidFill>
                  <a:srgbClr val="00436E"/>
                </a:solidFill>
              </a:rPr>
              <a:t>Greater emphasis on systematic and proactive</a:t>
            </a:r>
          </a:p>
          <a:p>
            <a:r>
              <a:rPr lang="en-AU">
                <a:solidFill>
                  <a:srgbClr val="00436E"/>
                </a:solidFill>
              </a:rPr>
              <a:t>No Injury Management</a:t>
            </a:r>
          </a:p>
          <a:p>
            <a:r>
              <a:rPr lang="en-AU">
                <a:solidFill>
                  <a:srgbClr val="00436E"/>
                </a:solidFill>
              </a:rPr>
              <a:t>Definition of Incidents</a:t>
            </a:r>
          </a:p>
          <a:p>
            <a:pPr lvl="1"/>
            <a:r>
              <a:rPr lang="en-AU">
                <a:solidFill>
                  <a:srgbClr val="00436E"/>
                </a:solidFill>
              </a:rPr>
              <a:t>Health and safety focus</a:t>
            </a:r>
          </a:p>
          <a:p>
            <a:pPr lvl="1"/>
            <a:r>
              <a:rPr lang="en-AU" strike="sngStrike">
                <a:solidFill>
                  <a:srgbClr val="00436E"/>
                </a:solidFill>
              </a:rPr>
              <a:t>Property damage</a:t>
            </a:r>
          </a:p>
          <a:p>
            <a:r>
              <a:rPr lang="en-AU">
                <a:solidFill>
                  <a:srgbClr val="00436E"/>
                </a:solidFill>
              </a:rPr>
              <a:t>Continual improvement</a:t>
            </a:r>
          </a:p>
          <a:p>
            <a:pPr lvl="1"/>
            <a:r>
              <a:rPr lang="en-AU">
                <a:solidFill>
                  <a:srgbClr val="00436E"/>
                </a:solidFill>
              </a:rPr>
              <a:t>systems &amp; outcomes</a:t>
            </a:r>
          </a:p>
          <a:p>
            <a:pPr lvl="1"/>
            <a:r>
              <a:rPr lang="en-AU">
                <a:solidFill>
                  <a:srgbClr val="00436E"/>
                </a:solidFill>
              </a:rPr>
              <a:t>Clearer sense of continuous improvement – not all elements all of the time</a:t>
            </a:r>
          </a:p>
          <a:p>
            <a:r>
              <a:rPr lang="en-AU">
                <a:solidFill>
                  <a:srgbClr val="00436E"/>
                </a:solidFill>
              </a:rPr>
              <a:t>Legislative links</a:t>
            </a:r>
          </a:p>
          <a:p>
            <a:pPr lvl="1"/>
            <a:r>
              <a:rPr lang="en-AU">
                <a:solidFill>
                  <a:srgbClr val="00436E"/>
                </a:solidFill>
              </a:rPr>
              <a:t>Multiple businesses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CA3A7E-A41A-48ED-B358-17179F24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57A7F4A-027D-46F9-86E5-B942F4DB3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88" y="2083727"/>
            <a:ext cx="4186261" cy="26905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F891CD-D11C-4AF6-8509-564293462757}"/>
              </a:ext>
            </a:extLst>
          </p:cNvPr>
          <p:cNvSpPr txBox="1"/>
          <p:nvPr/>
        </p:nvSpPr>
        <p:spPr>
          <a:xfrm>
            <a:off x="5100034" y="2768958"/>
            <a:ext cx="2382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9600" b="1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398374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United Kingdom – BS 45002-0:2018</a:t>
            </a:r>
            <a:endParaRPr lang="en-AU" sz="2400" b="1">
              <a:solidFill>
                <a:srgbClr val="00436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0678"/>
            <a:ext cx="10515600" cy="4176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>
                <a:solidFill>
                  <a:srgbClr val="00436E"/>
                </a:solidFill>
              </a:rPr>
              <a:t>Increased clarity / expectation with regard to;</a:t>
            </a:r>
          </a:p>
          <a:p>
            <a:r>
              <a:rPr lang="en-AU" sz="2400">
                <a:solidFill>
                  <a:srgbClr val="00436E"/>
                </a:solidFill>
              </a:rPr>
              <a:t>Organisational context</a:t>
            </a:r>
          </a:p>
          <a:p>
            <a:r>
              <a:rPr lang="en-AU" sz="2400">
                <a:solidFill>
                  <a:srgbClr val="00436E"/>
                </a:solidFill>
              </a:rPr>
              <a:t>Leadership commitment</a:t>
            </a:r>
          </a:p>
          <a:p>
            <a:r>
              <a:rPr lang="en-AU" sz="2400">
                <a:solidFill>
                  <a:srgbClr val="00436E"/>
                </a:solidFill>
              </a:rPr>
              <a:t>Worker participation (i.e. leadership </a:t>
            </a:r>
            <a:r>
              <a:rPr lang="en-AU" sz="2400" u="sng">
                <a:solidFill>
                  <a:srgbClr val="00436E"/>
                </a:solidFill>
              </a:rPr>
              <a:t>ensuring</a:t>
            </a:r>
            <a:r>
              <a:rPr lang="en-AU" sz="2400">
                <a:solidFill>
                  <a:srgbClr val="00436E"/>
                </a:solidFill>
              </a:rPr>
              <a:t> participation)</a:t>
            </a:r>
          </a:p>
          <a:p>
            <a:r>
              <a:rPr lang="en-AU" sz="2400">
                <a:solidFill>
                  <a:srgbClr val="00436E"/>
                </a:solidFill>
              </a:rPr>
              <a:t>Recognition of electronic and paper based records</a:t>
            </a:r>
          </a:p>
          <a:p>
            <a:r>
              <a:rPr lang="en-AU" sz="2400">
                <a:solidFill>
                  <a:srgbClr val="00436E"/>
                </a:solidFill>
              </a:rPr>
              <a:t>Expectation that risk assessments will be subject to review</a:t>
            </a:r>
          </a:p>
          <a:p>
            <a:r>
              <a:rPr lang="en-AU" sz="2400">
                <a:solidFill>
                  <a:srgbClr val="00436E"/>
                </a:solidFill>
              </a:rPr>
              <a:t>Re-inclusion of “isolation” in HOC (i.e. </a:t>
            </a:r>
            <a:r>
              <a:rPr lang="en-AU" sz="2400" i="1">
                <a:solidFill>
                  <a:srgbClr val="00436E"/>
                </a:solidFill>
              </a:rPr>
              <a:t>“reduce exposure”)</a:t>
            </a:r>
          </a:p>
          <a:p>
            <a:r>
              <a:rPr lang="en-AU" sz="2400">
                <a:solidFill>
                  <a:srgbClr val="00436E"/>
                </a:solidFill>
              </a:rPr>
              <a:t>Safe systems supporting viability / profitability</a:t>
            </a:r>
          </a:p>
          <a:p>
            <a:endParaRPr lang="en-AU" sz="1800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CA3A7E-A41A-48ED-B358-17179F24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AA2C1-EF78-40FB-97A7-50D7DE72E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684" y="2195259"/>
            <a:ext cx="2320566" cy="36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0096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" name="Picture 9" descr="A close up of a device&#10;&#10;Description generated with high confidence">
            <a:extLst>
              <a:ext uri="{FF2B5EF4-FFF2-40B4-BE49-F238E27FC236}">
                <a16:creationId xmlns:a16="http://schemas.microsoft.com/office/drawing/2014/main" id="{8E2B92CF-00D1-492A-97F3-79BD3955B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0633">
            <a:off x="9546435" y="4093237"/>
            <a:ext cx="1921945" cy="2011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Australia and ISO 45001?</a:t>
            </a:r>
            <a:endParaRPr lang="en-AU" sz="2400" b="1">
              <a:solidFill>
                <a:srgbClr val="00436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8418"/>
            <a:ext cx="10515600" cy="4738545"/>
          </a:xfrm>
        </p:spPr>
        <p:txBody>
          <a:bodyPr>
            <a:normAutofit/>
          </a:bodyPr>
          <a:lstStyle/>
          <a:p>
            <a:r>
              <a:rPr lang="en-AU">
                <a:solidFill>
                  <a:srgbClr val="00436E"/>
                </a:solidFill>
              </a:rPr>
              <a:t>Standards Australia Technical Committee contextualising work</a:t>
            </a:r>
          </a:p>
          <a:p>
            <a:r>
              <a:rPr lang="en-AU">
                <a:solidFill>
                  <a:srgbClr val="00436E"/>
                </a:solidFill>
              </a:rPr>
              <a:t>Business group caution about proceeding</a:t>
            </a:r>
          </a:p>
          <a:p>
            <a:pPr lvl="1"/>
            <a:r>
              <a:rPr lang="en-AU">
                <a:solidFill>
                  <a:srgbClr val="00436E"/>
                </a:solidFill>
              </a:rPr>
              <a:t>Fear of resource implications?</a:t>
            </a:r>
          </a:p>
          <a:p>
            <a:pPr lvl="1"/>
            <a:r>
              <a:rPr lang="en-AU">
                <a:solidFill>
                  <a:srgbClr val="00436E"/>
                </a:solidFill>
              </a:rPr>
              <a:t>Implications for building standards?</a:t>
            </a:r>
          </a:p>
          <a:p>
            <a:r>
              <a:rPr lang="en-AU">
                <a:solidFill>
                  <a:srgbClr val="00436E"/>
                </a:solidFill>
              </a:rPr>
              <a:t>Who will drive the transition?</a:t>
            </a:r>
          </a:p>
          <a:p>
            <a:r>
              <a:rPr lang="en-AU">
                <a:solidFill>
                  <a:srgbClr val="00436E"/>
                </a:solidFill>
              </a:rPr>
              <a:t>Implications for standards compliant organisations</a:t>
            </a:r>
          </a:p>
          <a:p>
            <a:pPr lvl="1"/>
            <a:r>
              <a:rPr lang="en-AU">
                <a:solidFill>
                  <a:srgbClr val="00436E"/>
                </a:solidFill>
              </a:rPr>
              <a:t>Mastery of 4801 / 18001 </a:t>
            </a:r>
            <a:r>
              <a:rPr lang="en-AU" sz="4400">
                <a:solidFill>
                  <a:srgbClr val="00436E"/>
                </a:solidFill>
              </a:rPr>
              <a:t>≈</a:t>
            </a:r>
            <a:r>
              <a:rPr lang="en-AU">
                <a:solidFill>
                  <a:srgbClr val="00436E"/>
                </a:solidFill>
              </a:rPr>
              <a:t> manageable adjustment to 45001</a:t>
            </a:r>
          </a:p>
          <a:p>
            <a:pPr lvl="1"/>
            <a:r>
              <a:rPr lang="en-AU">
                <a:solidFill>
                  <a:srgbClr val="00436E"/>
                </a:solidFill>
              </a:rPr>
              <a:t>Non-compliant 4801 / 18001 </a:t>
            </a:r>
            <a:r>
              <a:rPr lang="en-AU" sz="4400">
                <a:solidFill>
                  <a:srgbClr val="00436E"/>
                </a:solidFill>
              </a:rPr>
              <a:t>≈</a:t>
            </a:r>
            <a:r>
              <a:rPr lang="en-AU">
                <a:solidFill>
                  <a:srgbClr val="00436E"/>
                </a:solidFill>
              </a:rPr>
              <a:t> non-compliant 45001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CA3A7E-A41A-48ED-B358-17179F24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</p:spTree>
    <p:extLst>
      <p:ext uri="{BB962C8B-B14F-4D97-AF65-F5344CB8AC3E}">
        <p14:creationId xmlns:p14="http://schemas.microsoft.com/office/powerpoint/2010/main" val="2603034249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A08DD6-2501-4273-9520-4081C358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pic>
        <p:nvPicPr>
          <p:cNvPr id="3" name="Safety-for-Superheroes">
            <a:hlinkClick action="ppaction://media"/>
            <a:extLst>
              <a:ext uri="{FF2B5EF4-FFF2-40B4-BE49-F238E27FC236}">
                <a16:creationId xmlns:a16="http://schemas.microsoft.com/office/drawing/2014/main" id="{F89C732A-6F1D-433E-8312-19BE0B4DD193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788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Session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548" y="1489749"/>
            <a:ext cx="9396665" cy="435133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AU">
                <a:solidFill>
                  <a:srgbClr val="00436E"/>
                </a:solidFill>
              </a:rPr>
              <a:t>About us</a:t>
            </a:r>
            <a:br>
              <a:rPr lang="en-AU">
                <a:solidFill>
                  <a:srgbClr val="00436E"/>
                </a:solidFill>
              </a:rPr>
            </a:br>
            <a:endParaRPr lang="en-AU">
              <a:solidFill>
                <a:srgbClr val="00436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>
                <a:solidFill>
                  <a:srgbClr val="00436E"/>
                </a:solidFill>
              </a:rPr>
              <a:t>About standards</a:t>
            </a:r>
          </a:p>
          <a:p>
            <a:pPr marL="514350" indent="-514350">
              <a:buFont typeface="+mj-lt"/>
              <a:buAutoNum type="arabicPeriod"/>
            </a:pPr>
            <a:endParaRPr lang="en-AU">
              <a:solidFill>
                <a:srgbClr val="00436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>
                <a:solidFill>
                  <a:srgbClr val="00436E"/>
                </a:solidFill>
              </a:rPr>
              <a:t>Current OHS standards – Specs and principles / guidance</a:t>
            </a:r>
          </a:p>
          <a:p>
            <a:pPr marL="514350" indent="-514350">
              <a:buFont typeface="+mj-lt"/>
              <a:buAutoNum type="arabicPeriod"/>
            </a:pPr>
            <a:endParaRPr lang="en-AU">
              <a:solidFill>
                <a:srgbClr val="00436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>
                <a:solidFill>
                  <a:srgbClr val="00436E"/>
                </a:solidFill>
              </a:rPr>
              <a:t>What’s new with ISO 45001:2018?</a:t>
            </a:r>
          </a:p>
          <a:p>
            <a:pPr marL="514350" indent="-514350">
              <a:buFont typeface="+mj-lt"/>
              <a:buAutoNum type="arabicPeriod"/>
            </a:pPr>
            <a:endParaRPr lang="en-AU" sz="1800"/>
          </a:p>
          <a:p>
            <a:pPr marL="971550" lvl="1" indent="-514350">
              <a:buFont typeface="+mj-lt"/>
              <a:buAutoNum type="arabicPeriod"/>
            </a:pPr>
            <a:r>
              <a:rPr lang="en-AU">
                <a:solidFill>
                  <a:srgbClr val="00436E"/>
                </a:solidFill>
              </a:rPr>
              <a:t>Australian context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AU">
                <a:solidFill>
                  <a:srgbClr val="00436E"/>
                </a:solidFill>
              </a:rPr>
              <a:t>UK implementation as an example</a:t>
            </a:r>
            <a:br>
              <a:rPr lang="en-AU">
                <a:solidFill>
                  <a:srgbClr val="00436E"/>
                </a:solidFill>
              </a:rPr>
            </a:br>
            <a:endParaRPr lang="en-AU">
              <a:solidFill>
                <a:srgbClr val="00436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>
                <a:solidFill>
                  <a:srgbClr val="00436E"/>
                </a:solidFill>
              </a:rPr>
              <a:t>Making the transition</a:t>
            </a:r>
            <a:br>
              <a:rPr lang="en-AU">
                <a:solidFill>
                  <a:srgbClr val="00436E"/>
                </a:solidFill>
              </a:rPr>
            </a:br>
            <a:endParaRPr lang="en-AU">
              <a:solidFill>
                <a:srgbClr val="00436E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AU">
                <a:solidFill>
                  <a:srgbClr val="00436E"/>
                </a:solidFill>
              </a:rPr>
              <a:t>Summary and Feedback</a:t>
            </a:r>
            <a:endParaRPr lang="en-AU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60376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Session Summary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>
            <p:custDataLst>
              <p:tags r:id="rId7"/>
            </p:custDataLst>
          </p:nvPr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A08DD6-2501-4273-9520-4081C358C3E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5C86B5-4F5A-4226-8692-796B6CC330B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8728"/>
            <a:ext cx="5353122" cy="3568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CF75D-82B0-4378-8EAC-8AD480F5106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13" y="1690688"/>
            <a:ext cx="3638568" cy="36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14337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About Stratton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AU" b="1">
                <a:solidFill>
                  <a:srgbClr val="00436E"/>
                </a:solidFill>
              </a:rPr>
              <a:t>Director: Lewis Stratton</a:t>
            </a:r>
          </a:p>
          <a:p>
            <a:r>
              <a:rPr lang="en-AU">
                <a:solidFill>
                  <a:srgbClr val="00436E"/>
                </a:solidFill>
              </a:rPr>
              <a:t>Email: </a:t>
            </a:r>
            <a:r>
              <a:rPr lang="en-AU">
                <a:solidFill>
                  <a:srgbClr val="00436E"/>
                </a:solidFill>
                <a:hlinkClick r:id="rId6"/>
              </a:rPr>
              <a:t>lewis@strattonsafety.com.au</a:t>
            </a:r>
            <a:r>
              <a:rPr lang="en-AU">
                <a:solidFill>
                  <a:srgbClr val="00436E"/>
                </a:solidFill>
              </a:rPr>
              <a:t> </a:t>
            </a:r>
          </a:p>
          <a:p>
            <a:r>
              <a:rPr lang="en-AU">
                <a:solidFill>
                  <a:srgbClr val="00436E"/>
                </a:solidFill>
              </a:rPr>
              <a:t>Web: </a:t>
            </a:r>
            <a:r>
              <a:rPr lang="en-AU">
                <a:solidFill>
                  <a:srgbClr val="00436E"/>
                </a:solidFill>
                <a:hlinkClick r:id="rId7"/>
              </a:rPr>
              <a:t>www.strattonsafety.com.au</a:t>
            </a:r>
            <a:r>
              <a:rPr lang="en-AU">
                <a:solidFill>
                  <a:srgbClr val="00436E"/>
                </a:solidFill>
              </a:rPr>
              <a:t> </a:t>
            </a:r>
          </a:p>
          <a:p>
            <a:r>
              <a:rPr lang="en-AU">
                <a:solidFill>
                  <a:srgbClr val="00436E"/>
                </a:solidFill>
              </a:rPr>
              <a:t>Mob: 0405 321 874</a:t>
            </a:r>
          </a:p>
          <a:p>
            <a:pPr marL="0" indent="0">
              <a:buNone/>
            </a:pPr>
            <a:r>
              <a:rPr lang="en-AU" b="1">
                <a:solidFill>
                  <a:srgbClr val="00436E"/>
                </a:solidFill>
              </a:rPr>
              <a:t>Services</a:t>
            </a:r>
          </a:p>
          <a:p>
            <a:pPr marL="0" indent="0">
              <a:buNone/>
            </a:pPr>
            <a:r>
              <a:rPr lang="en-AU">
                <a:solidFill>
                  <a:srgbClr val="00436E"/>
                </a:solidFill>
              </a:rPr>
              <a:t>Policies, procedures, SOPs, risk assessments, workplace inspections, internal / external / certification audits, training, investigations and all things health and safety!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>
            <p:custDataLst>
              <p:tags r:id="rId10"/>
            </p:custDataLst>
          </p:nvPr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37EF70-1887-4E7F-9AAD-F19B49C223A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</p:spTree>
    <p:extLst>
      <p:ext uri="{BB962C8B-B14F-4D97-AF65-F5344CB8AC3E}">
        <p14:creationId xmlns:p14="http://schemas.microsoft.com/office/powerpoint/2010/main" val="3348201281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About 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75E0CDB-EE12-4336-8AA2-3004B1A3B7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486502"/>
              </p:ext>
            </p:extLst>
          </p:nvPr>
        </p:nvGraphicFramePr>
        <p:xfrm>
          <a:off x="561414" y="987900"/>
          <a:ext cx="8128000" cy="5418667"/>
        </p:xfrm>
        <a:graphic>
          <a:graphicData uri="http://schemas.openxmlformats.org/drawingml/2006/diagram">
            <dgm:relIds xmlns:dgm="http://schemas.openxmlformats.org/drawingml/2006/diagram" r:dm="rId5" r:lo="rId6" r:qs="rId7" r:cs="rId8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9BEE9A-10E7-46D2-BB3F-ECBDF87FABE1}"/>
              </a:ext>
            </a:extLst>
          </p:cNvPr>
          <p:cNvSpPr/>
          <p:nvPr/>
        </p:nvSpPr>
        <p:spPr>
          <a:xfrm>
            <a:off x="838200" y="1246432"/>
            <a:ext cx="6155028" cy="4901605"/>
          </a:xfrm>
          <a:prstGeom prst="roundRect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D5D22D-501A-4116-A9C4-F9B595798D89}"/>
              </a:ext>
            </a:extLst>
          </p:cNvPr>
          <p:cNvGrpSpPr/>
          <p:nvPr/>
        </p:nvGrpSpPr>
        <p:grpSpPr>
          <a:xfrm>
            <a:off x="8510094" y="118566"/>
            <a:ext cx="2091231" cy="2025802"/>
            <a:chOff x="3892393" y="649642"/>
            <a:chExt cx="2452916" cy="263303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E6B1602-8037-460C-A58A-851275E3F023}"/>
                </a:ext>
              </a:extLst>
            </p:cNvPr>
            <p:cNvSpPr/>
            <p:nvPr/>
          </p:nvSpPr>
          <p:spPr>
            <a:xfrm>
              <a:off x="3892393" y="649642"/>
              <a:ext cx="2452916" cy="26330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/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5FBFC903-1F24-45BA-A414-1CC31470BC01}"/>
                </a:ext>
              </a:extLst>
            </p:cNvPr>
            <p:cNvSpPr txBox="1"/>
            <p:nvPr/>
          </p:nvSpPr>
          <p:spPr>
            <a:xfrm>
              <a:off x="4251614" y="1035241"/>
              <a:ext cx="1734474" cy="186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b="1" kern="1200"/>
                <a:t>Professional Networks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5CB7F0-8975-48CA-A4D7-BC0554AB8286}"/>
              </a:ext>
            </a:extLst>
          </p:cNvPr>
          <p:cNvGrpSpPr/>
          <p:nvPr/>
        </p:nvGrpSpPr>
        <p:grpSpPr>
          <a:xfrm>
            <a:off x="8505326" y="2114068"/>
            <a:ext cx="2091231" cy="2025802"/>
            <a:chOff x="3892393" y="649642"/>
            <a:chExt cx="2452916" cy="263303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9B6BEF8-FF27-4255-895C-D81B72060768}"/>
                </a:ext>
              </a:extLst>
            </p:cNvPr>
            <p:cNvSpPr/>
            <p:nvPr/>
          </p:nvSpPr>
          <p:spPr>
            <a:xfrm>
              <a:off x="3892393" y="649642"/>
              <a:ext cx="2452916" cy="26330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/>
          </p:txBody>
        </p:sp>
        <p:sp>
          <p:nvSpPr>
            <p:cNvPr id="19" name="Oval 4">
              <a:extLst>
                <a:ext uri="{FF2B5EF4-FFF2-40B4-BE49-F238E27FC236}">
                  <a16:creationId xmlns:a16="http://schemas.microsoft.com/office/drawing/2014/main" id="{CB91044F-AB04-4DBE-9814-E4610E270166}"/>
                </a:ext>
              </a:extLst>
            </p:cNvPr>
            <p:cNvSpPr txBox="1"/>
            <p:nvPr/>
          </p:nvSpPr>
          <p:spPr>
            <a:xfrm>
              <a:off x="4251614" y="1035241"/>
              <a:ext cx="1734474" cy="186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b="1" i="1" kern="1200"/>
                <a:t>ASC Training  and </a:t>
              </a:r>
              <a:r>
                <a:rPr lang="en-AU" b="1" i="1" u="sng" kern="1200"/>
                <a:t>Development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kern="1200"/>
                <a:t>WHS &amp; HSR Training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0E8116-2B9C-4F04-9CD9-089CFCE0D6CB}"/>
              </a:ext>
            </a:extLst>
          </p:cNvPr>
          <p:cNvGrpSpPr/>
          <p:nvPr/>
        </p:nvGrpSpPr>
        <p:grpSpPr>
          <a:xfrm>
            <a:off x="8519617" y="4114320"/>
            <a:ext cx="2091231" cy="2025802"/>
            <a:chOff x="3892393" y="649642"/>
            <a:chExt cx="2452916" cy="26330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7AFD9D-FC85-470F-B7DE-D7D36CDC025D}"/>
                </a:ext>
              </a:extLst>
            </p:cNvPr>
            <p:cNvSpPr/>
            <p:nvPr/>
          </p:nvSpPr>
          <p:spPr>
            <a:xfrm>
              <a:off x="3892393" y="649642"/>
              <a:ext cx="2452916" cy="26330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/>
          </p:txBody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CA0FB9ED-C8A0-4EEC-97CD-F835B42C125E}"/>
                </a:ext>
              </a:extLst>
            </p:cNvPr>
            <p:cNvSpPr txBox="1"/>
            <p:nvPr/>
          </p:nvSpPr>
          <p:spPr>
            <a:xfrm>
              <a:off x="4251614" y="1035241"/>
              <a:ext cx="1734474" cy="18618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b="1" kern="1200"/>
                <a:t>Clients</a:t>
              </a: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4FABF5-7366-40B6-BD09-EC824D375B80}"/>
              </a:ext>
            </a:extLst>
          </p:cNvPr>
          <p:cNvCxnSpPr/>
          <p:nvPr/>
        </p:nvCxnSpPr>
        <p:spPr>
          <a:xfrm flipV="1">
            <a:off x="7036092" y="1428750"/>
            <a:ext cx="1526389" cy="715618"/>
          </a:xfrm>
          <a:prstGeom prst="straightConnector1">
            <a:avLst/>
          </a:prstGeom>
          <a:ln w="25400" cmpd="sng"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C77319-FCE9-4E4F-A896-7D5CF43AE15B}"/>
              </a:ext>
            </a:extLst>
          </p:cNvPr>
          <p:cNvCxnSpPr/>
          <p:nvPr/>
        </p:nvCxnSpPr>
        <p:spPr>
          <a:xfrm flipV="1">
            <a:off x="7021804" y="3207993"/>
            <a:ext cx="1497807" cy="291935"/>
          </a:xfrm>
          <a:prstGeom prst="straightConnector1">
            <a:avLst/>
          </a:prstGeom>
          <a:ln w="25400" cmpd="sng"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80332A4-9B9B-474D-86D2-BFD2C0D961EB}"/>
              </a:ext>
            </a:extLst>
          </p:cNvPr>
          <p:cNvCxnSpPr/>
          <p:nvPr/>
        </p:nvCxnSpPr>
        <p:spPr>
          <a:xfrm>
            <a:off x="7059912" y="4855186"/>
            <a:ext cx="1473987" cy="138842"/>
          </a:xfrm>
          <a:prstGeom prst="straightConnector1">
            <a:avLst/>
          </a:prstGeom>
          <a:ln w="25400" cmpd="sng"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6254267A-18BB-4509-8D08-ACA99E1F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D0FC50-8B82-4F2B-87AE-73B7F84C0F97}"/>
              </a:ext>
            </a:extLst>
          </p:cNvPr>
          <p:cNvSpPr txBox="1"/>
          <p:nvPr/>
        </p:nvSpPr>
        <p:spPr>
          <a:xfrm>
            <a:off x="717821" y="2938086"/>
            <a:ext cx="615553" cy="13255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AU" sz="2800" b="1">
                <a:solidFill>
                  <a:srgbClr val="005828"/>
                </a:solidFill>
              </a:rPr>
              <a:t>HEALTH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4316BE-3D13-4CEC-AAB4-EE6A7280F321}"/>
              </a:ext>
            </a:extLst>
          </p:cNvPr>
          <p:cNvSpPr txBox="1"/>
          <p:nvPr/>
        </p:nvSpPr>
        <p:spPr>
          <a:xfrm>
            <a:off x="6498054" y="3061916"/>
            <a:ext cx="615553" cy="120173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AU" sz="2800" b="1">
                <a:solidFill>
                  <a:srgbClr val="005828"/>
                </a:solidFill>
              </a:rPr>
              <a:t>SAFETY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BC9636-504A-4927-979A-C5E3348B0115}"/>
              </a:ext>
            </a:extLst>
          </p:cNvPr>
          <p:cNvSpPr txBox="1"/>
          <p:nvPr/>
        </p:nvSpPr>
        <p:spPr>
          <a:xfrm>
            <a:off x="2848915" y="5635323"/>
            <a:ext cx="2133597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AU" sz="2800" b="1">
                <a:solidFill>
                  <a:srgbClr val="005828"/>
                </a:solidFill>
              </a:rPr>
              <a:t>WELLBEING</a:t>
            </a:r>
          </a:p>
        </p:txBody>
      </p:sp>
      <p:pic>
        <p:nvPicPr>
          <p:cNvPr id="13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14B3EB4-F3F1-4315-BD14-F07606B14B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37" y="1263549"/>
            <a:ext cx="4599585" cy="58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3734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About Standards </a:t>
            </a:r>
            <a:r>
              <a:rPr lang="en-AU" sz="2400" b="1">
                <a:solidFill>
                  <a:srgbClr val="00436E"/>
                </a:solidFill>
              </a:rPr>
              <a:t>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9833"/>
            <a:ext cx="10515600" cy="4007130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3200" i="1">
                <a:solidFill>
                  <a:srgbClr val="00436E"/>
                </a:solidFill>
              </a:rPr>
              <a:t>“Standards Australia develops internationally aligned Australian Standards® in the national interest through a process of consensus.”</a:t>
            </a:r>
          </a:p>
          <a:p>
            <a:pPr marL="0" indent="0" algn="r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1800" b="1" i="1">
                <a:solidFill>
                  <a:srgbClr val="00436E"/>
                </a:solidFill>
              </a:rPr>
              <a:t>Source: </a:t>
            </a:r>
            <a:r>
              <a:rPr lang="en-AU" sz="1800" b="1" i="1">
                <a:solidFill>
                  <a:srgbClr val="00436E"/>
                </a:solidFill>
                <a:hlinkClick r:id="rId3"/>
              </a:rPr>
              <a:t>www.standards.org.au</a:t>
            </a:r>
            <a:r>
              <a:rPr lang="en-AU" sz="1800" b="1" i="1">
                <a:solidFill>
                  <a:srgbClr val="00436E"/>
                </a:solidFill>
              </a:rPr>
              <a:t> </a:t>
            </a:r>
            <a:endParaRPr lang="en-AU" sz="1800" i="1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C5B80-2FB5-4076-823E-FCDD8B9A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</p:spTree>
    <p:extLst>
      <p:ext uri="{BB962C8B-B14F-4D97-AF65-F5344CB8AC3E}">
        <p14:creationId xmlns:p14="http://schemas.microsoft.com/office/powerpoint/2010/main" val="120883898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About Standards </a:t>
            </a:r>
            <a:r>
              <a:rPr lang="en-AU" sz="2400" b="1">
                <a:solidFill>
                  <a:srgbClr val="00436E"/>
                </a:solidFill>
              </a:rPr>
              <a:t>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9416"/>
            <a:ext cx="7463841" cy="5295182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3200" i="1">
                <a:solidFill>
                  <a:srgbClr val="00436E"/>
                </a:solidFill>
              </a:rPr>
              <a:t>“Standards are voluntary documents that set out specifications, procedures and guidelines that aim to ensure products, services, and systems are safe, consistent, and reliable.”                  </a:t>
            </a:r>
            <a:r>
              <a:rPr lang="en-AU" sz="1800" b="1" i="1">
                <a:solidFill>
                  <a:srgbClr val="00436E"/>
                </a:solidFill>
              </a:rPr>
              <a:t>Source: </a:t>
            </a:r>
            <a:r>
              <a:rPr lang="en-AU" sz="1800" b="1" i="1">
                <a:solidFill>
                  <a:srgbClr val="00436E"/>
                </a:solidFill>
                <a:hlinkClick r:id="rId3"/>
              </a:rPr>
              <a:t>www.standards.org.au</a:t>
            </a:r>
            <a:r>
              <a:rPr lang="en-AU" sz="1800" b="1" i="1">
                <a:solidFill>
                  <a:srgbClr val="00436E"/>
                </a:solidFill>
              </a:rPr>
              <a:t> </a:t>
            </a:r>
            <a:endParaRPr lang="en-AU" sz="1800" i="1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C5B80-2FB5-4076-823E-FCDD8B9A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pic>
        <p:nvPicPr>
          <p:cNvPr id="7" name="Picture 6" descr="A close up of a street sign on a pole&#10;&#10;Description generated with very high confidence">
            <a:extLst>
              <a:ext uri="{FF2B5EF4-FFF2-40B4-BE49-F238E27FC236}">
                <a16:creationId xmlns:a16="http://schemas.microsoft.com/office/drawing/2014/main" id="{A7C73AE1-006F-4605-B246-2B7CD86D0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04" y="0"/>
            <a:ext cx="2836033" cy="1888325"/>
          </a:xfrm>
          <a:prstGeom prst="rect">
            <a:avLst/>
          </a:prstGeom>
        </p:spPr>
      </p:pic>
      <p:pic>
        <p:nvPicPr>
          <p:cNvPr id="10" name="Picture 9" descr="A close up of a street sign on a pole&#10;&#10;Description generated with very high confidence">
            <a:extLst>
              <a:ext uri="{FF2B5EF4-FFF2-40B4-BE49-F238E27FC236}">
                <a16:creationId xmlns:a16="http://schemas.microsoft.com/office/drawing/2014/main" id="{1AB911E4-2820-43C2-B5F4-42387D500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04" y="2163652"/>
            <a:ext cx="2868464" cy="1897967"/>
          </a:xfrm>
          <a:prstGeom prst="rect">
            <a:avLst/>
          </a:prstGeom>
        </p:spPr>
      </p:pic>
      <p:pic>
        <p:nvPicPr>
          <p:cNvPr id="12" name="Picture 11" descr="A close up of a street sign&#10;&#10;Description generated with very high confidence">
            <a:extLst>
              <a:ext uri="{FF2B5EF4-FFF2-40B4-BE49-F238E27FC236}">
                <a16:creationId xmlns:a16="http://schemas.microsoft.com/office/drawing/2014/main" id="{6AF0A4B9-FE7B-4B9C-8B39-E7C8E2797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04" y="4336946"/>
            <a:ext cx="2890340" cy="16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40238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About Standards </a:t>
            </a:r>
            <a:r>
              <a:rPr lang="en-AU" sz="2400" b="1">
                <a:solidFill>
                  <a:srgbClr val="00436E"/>
                </a:solidFill>
              </a:rPr>
              <a:t>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78934"/>
            <a:ext cx="10515600" cy="555595"/>
          </a:xfrm>
        </p:spPr>
        <p:txBody>
          <a:bodyPr>
            <a:noAutofit/>
          </a:bodyPr>
          <a:lstStyle/>
          <a:p>
            <a:pPr marL="0" indent="0" algn="r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1800" b="1" i="1">
                <a:solidFill>
                  <a:srgbClr val="00436E"/>
                </a:solidFill>
              </a:rPr>
              <a:t>Source: </a:t>
            </a:r>
            <a:r>
              <a:rPr lang="en-AU" sz="1800" b="1" i="1">
                <a:solidFill>
                  <a:srgbClr val="00436E"/>
                </a:solidFill>
                <a:hlinkClick r:id="rId3"/>
              </a:rPr>
              <a:t>www.standards.org.au</a:t>
            </a:r>
            <a:r>
              <a:rPr lang="en-AU" sz="1800" b="1" i="1">
                <a:solidFill>
                  <a:srgbClr val="00436E"/>
                </a:solidFill>
              </a:rPr>
              <a:t> </a:t>
            </a:r>
            <a:endParaRPr lang="en-AU" sz="1800" i="1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C5B80-2FB5-4076-823E-FCDD8B9A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A60B5-9CD4-4DCA-A01E-D5B782FA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60" y="2129394"/>
            <a:ext cx="11555284" cy="202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6054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Standards – Specifications &amp; Guidance</a:t>
            </a:r>
            <a:endParaRPr lang="en-AU" sz="2400" b="1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C5B80-2FB5-4076-823E-FCDD8B9A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29A0C-6F8F-4F72-995B-6AD477D58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2" y="1433968"/>
            <a:ext cx="3314576" cy="4724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64012-8011-413C-B751-F5CE266D6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37" y="1462638"/>
            <a:ext cx="3314576" cy="46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64305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Standards – Specs &amp; Guidance: Examples</a:t>
            </a:r>
            <a:endParaRPr lang="en-AU" sz="2400" b="1">
              <a:solidFill>
                <a:srgbClr val="00436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306947"/>
            <a:ext cx="3276600" cy="4744539"/>
          </a:xfrm>
          <a:solidFill>
            <a:srgbClr val="7DCDFF"/>
          </a:solidFill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2000" b="1" u="sng">
                <a:solidFill>
                  <a:srgbClr val="00436E"/>
                </a:solidFill>
              </a:rPr>
              <a:t>SPEC</a:t>
            </a:r>
            <a:r>
              <a:rPr lang="en-AU" sz="2000" b="1" u="sng" baseline="30000">
                <a:solidFill>
                  <a:srgbClr val="00436E"/>
                </a:solidFill>
              </a:rPr>
              <a:t>S</a:t>
            </a:r>
            <a:r>
              <a:rPr lang="en-AU" sz="2000" b="1" u="sng">
                <a:solidFill>
                  <a:srgbClr val="00436E"/>
                </a:solidFill>
              </a:rPr>
              <a:t> 4801 – Communication</a:t>
            </a:r>
          </a:p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1800" i="1">
                <a:solidFill>
                  <a:srgbClr val="00436E"/>
                </a:solidFill>
              </a:rPr>
              <a:t>The organisation shall have procedures for ensuring that pertinent OHS information is communicated to and from employees and other interested parties.</a:t>
            </a:r>
          </a:p>
          <a:p>
            <a:pPr marL="0" indent="0" algn="r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1800" b="1" i="1">
                <a:solidFill>
                  <a:srgbClr val="00436E"/>
                </a:solidFill>
              </a:rPr>
              <a:t>(Section 4.4.3.2)</a:t>
            </a:r>
          </a:p>
          <a:p>
            <a:pPr marL="0" indent="0" algn="r">
              <a:lnSpc>
                <a:spcPct val="200000"/>
              </a:lnSpc>
              <a:spcBef>
                <a:spcPct val="0"/>
              </a:spcBef>
              <a:buNone/>
            </a:pPr>
            <a:endParaRPr lang="en-AU" sz="1800" i="1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C5B80-2FB5-4076-823E-FCDD8B9A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D328A1-E68D-4218-969D-7E196E665057}"/>
              </a:ext>
            </a:extLst>
          </p:cNvPr>
          <p:cNvSpPr txBox="1"/>
          <p:nvPr/>
        </p:nvSpPr>
        <p:spPr>
          <a:xfrm>
            <a:off x="4114801" y="1316467"/>
            <a:ext cx="7729537" cy="475252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AU" sz="2000" b="1" u="sng">
                <a:solidFill>
                  <a:srgbClr val="00436E"/>
                </a:solidFill>
              </a:rPr>
              <a:t>Guidelines 4804 – Communication</a:t>
            </a:r>
            <a:endParaRPr lang="en-AU" sz="1800" b="1" i="1" u="sng">
              <a:solidFill>
                <a:srgbClr val="00436E"/>
              </a:solidFill>
            </a:endParaRPr>
          </a:p>
          <a:p>
            <a:pPr marL="0" indent="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AU" sz="1800" i="1">
                <a:solidFill>
                  <a:srgbClr val="00436E"/>
                </a:solidFill>
              </a:rPr>
              <a:t>Multiple references in relation to leadership, resources, management etc, </a:t>
            </a:r>
            <a:r>
              <a:rPr lang="en-AU" sz="1800" b="1" i="1" u="sng">
                <a:solidFill>
                  <a:srgbClr val="00436E"/>
                </a:solidFill>
              </a:rPr>
              <a:t>PLUS</a:t>
            </a:r>
            <a:r>
              <a:rPr lang="en-AU" sz="1800" i="1">
                <a:solidFill>
                  <a:srgbClr val="00436E"/>
                </a:solidFill>
              </a:rPr>
              <a:t> 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 typeface="+mj-lt"/>
              <a:buAutoNum type="alphaLcParenR"/>
            </a:pPr>
            <a:r>
              <a:rPr lang="en-AU" sz="1800" i="1">
                <a:solidFill>
                  <a:srgbClr val="00436E"/>
                </a:solidFill>
              </a:rPr>
              <a:t>Meetings.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 typeface="+mj-lt"/>
              <a:buAutoNum type="alphaLcParenR"/>
            </a:pPr>
            <a:r>
              <a:rPr lang="en-AU" sz="1800" i="1">
                <a:solidFill>
                  <a:srgbClr val="00436E"/>
                </a:solidFill>
              </a:rPr>
              <a:t>Team briefings.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 typeface="+mj-lt"/>
              <a:buAutoNum type="alphaLcParenR"/>
            </a:pPr>
            <a:r>
              <a:rPr lang="en-AU" sz="1800" i="1">
                <a:solidFill>
                  <a:srgbClr val="00436E"/>
                </a:solidFill>
              </a:rPr>
              <a:t>Hard copy or electronic mail.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 typeface="+mj-lt"/>
              <a:buAutoNum type="alphaLcParenR"/>
            </a:pPr>
            <a:r>
              <a:rPr lang="en-AU" sz="1800" i="1">
                <a:solidFill>
                  <a:srgbClr val="00436E"/>
                </a:solidFill>
              </a:rPr>
              <a:t>Videos.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9E6E9-54AB-45C0-AE34-C5EE38664C16}"/>
              </a:ext>
            </a:extLst>
          </p:cNvPr>
          <p:cNvSpPr txBox="1"/>
          <p:nvPr/>
        </p:nvSpPr>
        <p:spPr>
          <a:xfrm>
            <a:off x="7515225" y="2525723"/>
            <a:ext cx="4486275" cy="262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ct val="0"/>
              </a:spcBef>
              <a:buFont typeface="+mj-lt"/>
              <a:buAutoNum type="alphaLcParenR" startAt="5"/>
            </a:pPr>
            <a:r>
              <a:rPr lang="en-AU" i="1">
                <a:solidFill>
                  <a:srgbClr val="00436E"/>
                </a:solidFill>
              </a:rPr>
              <a:t>Bulletins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 typeface="+mj-lt"/>
              <a:buAutoNum type="alphaLcParenR" startAt="5"/>
            </a:pPr>
            <a:r>
              <a:rPr lang="en-AU" i="1">
                <a:solidFill>
                  <a:srgbClr val="00436E"/>
                </a:solidFill>
              </a:rPr>
              <a:t>Noticeboards.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 typeface="+mj-lt"/>
              <a:buAutoNum type="alphaLcParenR" startAt="5"/>
            </a:pPr>
            <a:r>
              <a:rPr lang="en-AU" i="1">
                <a:solidFill>
                  <a:srgbClr val="00436E"/>
                </a:solidFill>
              </a:rPr>
              <a:t>Newsletters.</a:t>
            </a:r>
          </a:p>
          <a:p>
            <a:pPr marL="342900" indent="-342900">
              <a:lnSpc>
                <a:spcPct val="200000"/>
              </a:lnSpc>
              <a:spcBef>
                <a:spcPct val="0"/>
              </a:spcBef>
              <a:buFont typeface="+mj-lt"/>
              <a:buAutoNum type="alphaLcParenR" startAt="5"/>
            </a:pPr>
            <a:r>
              <a:rPr lang="en-AU" i="1">
                <a:solidFill>
                  <a:srgbClr val="00436E"/>
                </a:solidFill>
              </a:rPr>
              <a:t>Signage.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3558068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>
                <a:solidFill>
                  <a:srgbClr val="00436E"/>
                </a:solidFill>
              </a:rPr>
              <a:t>Standards – Specs &amp; Guidance: Examples</a:t>
            </a:r>
            <a:endParaRPr lang="en-AU" sz="2400" b="1">
              <a:solidFill>
                <a:srgbClr val="00436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83" y="6184598"/>
            <a:ext cx="3493273" cy="4450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85962" y="6176963"/>
            <a:ext cx="10410719" cy="7985"/>
          </a:xfrm>
          <a:prstGeom prst="line">
            <a:avLst/>
          </a:prstGeom>
          <a:ln w="19050">
            <a:solidFill>
              <a:srgbClr val="0043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CC5B80-2FB5-4076-823E-FCDD8B9A8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52988"/>
            <a:ext cx="5353122" cy="365125"/>
          </a:xfrm>
        </p:spPr>
        <p:txBody>
          <a:bodyPr/>
          <a:lstStyle/>
          <a:p>
            <a:pPr algn="l"/>
            <a:r>
              <a:rPr lang="en-AU" sz="2400" i="1">
                <a:solidFill>
                  <a:srgbClr val="00436E"/>
                </a:solidFill>
              </a:rPr>
              <a:t>Introduction to ISO 45001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D328A1-E68D-4218-969D-7E196E665057}"/>
              </a:ext>
            </a:extLst>
          </p:cNvPr>
          <p:cNvSpPr txBox="1"/>
          <p:nvPr/>
        </p:nvSpPr>
        <p:spPr>
          <a:xfrm>
            <a:off x="5143500" y="1222425"/>
            <a:ext cx="6700838" cy="503056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1800" i="1">
                <a:solidFill>
                  <a:srgbClr val="00436E"/>
                </a:solidFill>
              </a:rPr>
              <a:t>Commonly used methods of </a:t>
            </a:r>
            <a:r>
              <a:rPr lang="en-AU" sz="1800" b="1" i="1" u="sng">
                <a:solidFill>
                  <a:srgbClr val="00436E"/>
                </a:solidFill>
              </a:rPr>
              <a:t>external communication </a:t>
            </a:r>
            <a:r>
              <a:rPr lang="en-AU" sz="1800" i="1">
                <a:solidFill>
                  <a:srgbClr val="00436E"/>
                </a:solidFill>
              </a:rPr>
              <a:t>include:</a:t>
            </a:r>
          </a:p>
          <a:p>
            <a:pPr marL="400050" indent="-400050">
              <a:lnSpc>
                <a:spcPct val="200000"/>
              </a:lnSpc>
              <a:spcBef>
                <a:spcPct val="0"/>
              </a:spcBef>
              <a:buFont typeface="+mj-lt"/>
              <a:buAutoNum type="romanLcPeriod"/>
            </a:pPr>
            <a:r>
              <a:rPr lang="en-AU" sz="1800" i="1">
                <a:solidFill>
                  <a:srgbClr val="00436E"/>
                </a:solidFill>
              </a:rPr>
              <a:t>(i) Annual reports.</a:t>
            </a:r>
          </a:p>
          <a:p>
            <a:pPr marL="400050" indent="-400050">
              <a:lnSpc>
                <a:spcPct val="200000"/>
              </a:lnSpc>
              <a:spcBef>
                <a:spcPct val="0"/>
              </a:spcBef>
              <a:buFont typeface="+mj-lt"/>
              <a:buAutoNum type="romanLcPeriod"/>
            </a:pPr>
            <a:r>
              <a:rPr lang="en-AU" sz="1800" i="1">
                <a:solidFill>
                  <a:srgbClr val="00436E"/>
                </a:solidFill>
              </a:rPr>
              <a:t>(ii) Publications.</a:t>
            </a:r>
          </a:p>
          <a:p>
            <a:pPr marL="400050" indent="-400050">
              <a:lnSpc>
                <a:spcPct val="200000"/>
              </a:lnSpc>
              <a:spcBef>
                <a:spcPct val="0"/>
              </a:spcBef>
              <a:buFont typeface="+mj-lt"/>
              <a:buAutoNum type="romanLcPeriod"/>
            </a:pPr>
            <a:r>
              <a:rPr lang="en-AU" sz="1800" i="1">
                <a:solidFill>
                  <a:srgbClr val="00436E"/>
                </a:solidFill>
              </a:rPr>
              <a:t>(iii) Inserts in industry publications.</a:t>
            </a:r>
          </a:p>
          <a:p>
            <a:pPr marL="400050" indent="-400050">
              <a:lnSpc>
                <a:spcPct val="200000"/>
              </a:lnSpc>
              <a:spcBef>
                <a:spcPct val="0"/>
              </a:spcBef>
              <a:buFont typeface="+mj-lt"/>
              <a:buAutoNum type="romanLcPeriod"/>
            </a:pPr>
            <a:r>
              <a:rPr lang="en-AU" sz="1800" i="1">
                <a:solidFill>
                  <a:srgbClr val="00436E"/>
                </a:solidFill>
              </a:rPr>
              <a:t>(iv) Paid advertising.</a:t>
            </a:r>
          </a:p>
          <a:p>
            <a:pPr marL="400050" indent="-400050">
              <a:lnSpc>
                <a:spcPct val="200000"/>
              </a:lnSpc>
              <a:spcBef>
                <a:spcPct val="0"/>
              </a:spcBef>
              <a:buFont typeface="+mj-lt"/>
              <a:buAutoNum type="romanLcPeriod"/>
            </a:pPr>
            <a:r>
              <a:rPr lang="en-AU" sz="1800" i="1">
                <a:solidFill>
                  <a:srgbClr val="00436E"/>
                </a:solidFill>
              </a:rPr>
              <a:t>(v) Telephone inquiry services.</a:t>
            </a:r>
          </a:p>
          <a:p>
            <a:pPr marL="400050" indent="-400050">
              <a:lnSpc>
                <a:spcPct val="200000"/>
              </a:lnSpc>
              <a:spcBef>
                <a:spcPct val="0"/>
              </a:spcBef>
              <a:buFont typeface="+mj-lt"/>
              <a:buAutoNum type="romanLcPeriod"/>
            </a:pPr>
            <a:r>
              <a:rPr lang="en-AU" sz="1800" i="1">
                <a:solidFill>
                  <a:srgbClr val="00436E"/>
                </a:solidFill>
              </a:rPr>
              <a:t>(vi) Submissions to government on changes to legislation.</a:t>
            </a:r>
          </a:p>
          <a:p>
            <a:pPr marL="0" indent="0" algn="r">
              <a:lnSpc>
                <a:spcPct val="200000"/>
              </a:lnSpc>
              <a:spcBef>
                <a:spcPct val="0"/>
              </a:spcBef>
              <a:buNone/>
            </a:pPr>
            <a:r>
              <a:rPr lang="en-AU" sz="1800" b="1" i="1">
                <a:solidFill>
                  <a:srgbClr val="00436E"/>
                </a:solidFill>
              </a:rPr>
              <a:t>4804:2001 ~ Section 4.3.3.1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94334-9BC3-471B-B601-E9BE3BECD709}"/>
              </a:ext>
            </a:extLst>
          </p:cNvPr>
          <p:cNvSpPr txBox="1"/>
          <p:nvPr/>
        </p:nvSpPr>
        <p:spPr>
          <a:xfrm>
            <a:off x="985962" y="1814513"/>
            <a:ext cx="3286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i="1">
                <a:solidFill>
                  <a:srgbClr val="00436E"/>
                </a:solidFill>
              </a:rPr>
              <a:t>…and there’s more!</a:t>
            </a:r>
          </a:p>
        </p:txBody>
      </p:sp>
    </p:spTree>
    <p:extLst>
      <p:ext uri="{BB962C8B-B14F-4D97-AF65-F5344CB8AC3E}">
        <p14:creationId xmlns:p14="http://schemas.microsoft.com/office/powerpoint/2010/main" val="2455514974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1.xml><?xml version="1.0" encoding="utf-8"?>
<p:tagLst xmlns:p="http://schemas.openxmlformats.org/presentationml/2006/main">
  <p:tag name="AS_UNIQUEID" val="11"/>
</p:tagLst>
</file>

<file path=ppt/tags/tag12.xml><?xml version="1.0" encoding="utf-8"?>
<p:tagLst xmlns:p="http://schemas.openxmlformats.org/presentationml/2006/main">
  <p:tag name="AS_UNIQUEID" val="12"/>
</p:tagLst>
</file>

<file path=ppt/tags/tag13.xml><?xml version="1.0" encoding="utf-8"?>
<p:tagLst xmlns:p="http://schemas.openxmlformats.org/presentationml/2006/main">
  <p:tag name="AS_UNIQUEID" val="13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NET" val="4.0.30319.42000"/>
  <p:tag name="AS_OS" val="Microsoft Windows NT 6.2.9200.0"/>
  <p:tag name="AS_RELEASE_DATE" val="2018.09.12"/>
  <p:tag name="AS_TITLE" val="Aspose.Slides for .NET 2.0"/>
  <p:tag name="AS_VERSION" val="18.9"/>
</p:tagLst>
</file>

<file path=ppt/tags/tag3.xml><?xml version="1.0" encoding="utf-8"?>
<p:tagLst xmlns:p="http://schemas.openxmlformats.org/presentationml/2006/main">
  <p:tag name="AS_UNIQUEID" val="3"/>
</p:tagLst>
</file>

<file path=ppt/tags/tag4.xml><?xml version="1.0" encoding="utf-8"?>
<p:tagLst xmlns:p="http://schemas.openxmlformats.org/presentationml/2006/main">
  <p:tag name="AS_UNIQUEID" val="4"/>
</p:tagLst>
</file>

<file path=ppt/tags/tag5.xml><?xml version="1.0" encoding="utf-8"?>
<p:tagLst xmlns:p="http://schemas.openxmlformats.org/presentationml/2006/main">
  <p:tag name="AS_UNIQUEID" val="5"/>
</p:tagLst>
</file>

<file path=ppt/tags/tag6.xml><?xml version="1.0" encoding="utf-8"?>
<p:tagLst xmlns:p="http://schemas.openxmlformats.org/presentationml/2006/main">
  <p:tag name="AS_UNIQUEID" val="6"/>
</p:tagLst>
</file>

<file path=ppt/tags/tag7.xml><?xml version="1.0" encoding="utf-8"?>
<p:tagLst xmlns:p="http://schemas.openxmlformats.org/presentationml/2006/main">
  <p:tag name="AS_UNIQUEID" val="7"/>
</p:tagLst>
</file>

<file path=ppt/tags/tag8.xml><?xml version="1.0" encoding="utf-8"?>
<p:tagLst xmlns:p="http://schemas.openxmlformats.org/presentationml/2006/main">
  <p:tag name="AS_UNIQUEID" val="8"/>
</p:tagLst>
</file>

<file path=ppt/tags/tag9.xml><?xml version="1.0" encoding="utf-8"?>
<p:tagLst xmlns:p="http://schemas.openxmlformats.org/presentationml/2006/main">
  <p:tag name="AS_UNIQUEID" val="9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strattonsafety" id="{03DE61F7-510B-41B1-9863-DBBF23C0B00C}" vid="{9A3DF359-0EB4-491C-A591-B5536BD77388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Widescreen</PresentationFormat>
  <Paragraphs>157</Paragraphs>
  <Slides>21</Slides>
  <Notes>21</Notes>
  <TotalTime>1575</TotalTime>
  <HiddenSlides>0</HiddenSlides>
  <MMClips>1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baseType="lpstr" size="22">
      <vt:lpstr>Office Theme</vt:lpstr>
      <vt:lpstr>Introduction to ISO 45001</vt:lpstr>
      <vt:lpstr>Session Outline</vt:lpstr>
      <vt:lpstr>About Us</vt:lpstr>
      <vt:lpstr>About Standards (1)</vt:lpstr>
      <vt:lpstr>About Standards (2)</vt:lpstr>
      <vt:lpstr>About Standards (3)</vt:lpstr>
      <vt:lpstr>Standards – Specifications &amp; Guidance</vt:lpstr>
      <vt:lpstr>Standards – Specs &amp; Guidance: Examples</vt:lpstr>
      <vt:lpstr>Standards – Specs &amp; Guidance: Examples</vt:lpstr>
      <vt:lpstr>What About ISO 45001?</vt:lpstr>
      <vt:lpstr>Australian &amp; New Zealand Contributors</vt:lpstr>
      <vt:lpstr>Legislation and Standards</vt:lpstr>
      <vt:lpstr>Current Status</vt:lpstr>
      <vt:lpstr>Slide 14</vt:lpstr>
      <vt:lpstr>Transitions (1)</vt:lpstr>
      <vt:lpstr>Transitions (2)</vt:lpstr>
      <vt:lpstr>United Kingdom – BS 45002-0:2018</vt:lpstr>
      <vt:lpstr>Australia and ISO 45001?</vt:lpstr>
      <vt:lpstr>Slide 19</vt:lpstr>
      <vt:lpstr>Session Summary</vt:lpstr>
      <vt:lpstr>About Stratton Safety</vt:lpstr>
    </vt:vector>
  </TitlesOfParts>
  <LinksUpToDate>0</LinksUpToDate>
  <SharedDoc>0</SharedDoc>
  <HyperlinksChanged>0</HyperlinksChanged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cp:revision>245</cp:revision>
  <cp:lastPrinted>2018-05-01T09:32:42.000</cp:lastPrinted>
  <dcterms:created xsi:type="dcterms:W3CDTF">2015-05-01T06:46:00Z</dcterms:created>
  <dcterms:modified xsi:type="dcterms:W3CDTF">2019-03-25T00:38:58Z</dcterms:modified>
</cp:coreProperties>
</file>