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tif" ContentType="image/tif"/>
  <Default Extension="gif" ContentType="image/gif"/>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1"/>
  </p:notesMasterIdLst>
  <p:handoutMasterIdLst>
    <p:handoutMasterId r:id="rId42"/>
  </p:handoutMasterIdLst>
  <p:sldIdLst>
    <p:sldId id="283" r:id="rId2"/>
    <p:sldId id="693" r:id="rId3"/>
    <p:sldId id="636" r:id="rId4"/>
    <p:sldId id="709" r:id="rId5"/>
    <p:sldId id="697" r:id="rId6"/>
    <p:sldId id="690" r:id="rId7"/>
    <p:sldId id="535" r:id="rId8"/>
    <p:sldId id="537" r:id="rId9"/>
    <p:sldId id="694" r:id="rId10"/>
    <p:sldId id="691" r:id="rId11"/>
    <p:sldId id="684" r:id="rId12"/>
    <p:sldId id="677" r:id="rId13"/>
    <p:sldId id="695" r:id="rId14"/>
    <p:sldId id="692" r:id="rId15"/>
    <p:sldId id="696" r:id="rId16"/>
    <p:sldId id="682" r:id="rId17"/>
    <p:sldId id="681" r:id="rId18"/>
    <p:sldId id="698" r:id="rId19"/>
    <p:sldId id="538" r:id="rId20"/>
    <p:sldId id="710" r:id="rId21"/>
    <p:sldId id="699" r:id="rId22"/>
    <p:sldId id="541" r:id="rId23"/>
    <p:sldId id="542" r:id="rId24"/>
    <p:sldId id="634" r:id="rId25"/>
    <p:sldId id="665" r:id="rId26"/>
    <p:sldId id="648" r:id="rId27"/>
    <p:sldId id="649" r:id="rId28"/>
    <p:sldId id="650" r:id="rId29"/>
    <p:sldId id="701" r:id="rId30"/>
    <p:sldId id="702" r:id="rId31"/>
    <p:sldId id="703" r:id="rId32"/>
    <p:sldId id="704" r:id="rId33"/>
    <p:sldId id="555" r:id="rId34"/>
    <p:sldId id="605" r:id="rId35"/>
    <p:sldId id="705" r:id="rId36"/>
    <p:sldId id="706" r:id="rId37"/>
    <p:sldId id="707" r:id="rId38"/>
    <p:sldId id="708" r:id="rId39"/>
    <p:sldId id="700" r:id="rId40"/>
  </p:sldIdLst>
  <p:sldSz cx="12192000" cy="6858000"/>
  <p:notesSz cx="6883400" cy="9906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ett Webber" initials="BW" lastIdx="9" clrIdx="0">
    <p:extLst/>
  </p:cmAuthor>
  <p:cmAuthor id="2" name="Peter Young"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9BD5"/>
    <a:srgbClr val="F4B183"/>
    <a:srgbClr val="FFFFFF"/>
    <a:srgbClr val="009ED5"/>
    <a:srgbClr val="3A89A4"/>
    <a:srgbClr val="005674"/>
    <a:srgbClr val="1C89B0"/>
    <a:srgbClr val="1E96C0"/>
    <a:srgbClr val="00698E"/>
    <a:srgbClr val="008E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912" autoAdjust="0"/>
    <p:restoredTop sz="94280" autoAdjust="0"/>
  </p:normalViewPr>
  <p:slideViewPr>
    <p:cSldViewPr snapToGrid="0">
      <p:cViewPr varScale="1">
        <p:scale>
          <a:sx n="110" d="100"/>
          <a:sy n="110" d="100"/>
        </p:scale>
        <p:origin x="-348" y="-90"/>
      </p:cViewPr>
      <p:guideLst>
        <p:guide orient="horz" pos="2160"/>
        <p:guide pos="3840"/>
      </p:guideLst>
    </p:cSldViewPr>
  </p:slideViewPr>
  <p:outlineViewPr>
    <p:cViewPr>
      <p:scale>
        <a:sx n="33" d="100"/>
        <a:sy n="33" d="100"/>
      </p:scale>
      <p:origin x="0" y="-12060"/>
    </p:cViewPr>
  </p:outlineViewPr>
  <p:notesTextViewPr>
    <p:cViewPr>
      <p:scale>
        <a:sx n="20" d="100"/>
        <a:sy n="20" d="100"/>
      </p:scale>
      <p:origin x="0" y="0"/>
    </p:cViewPr>
  </p:notesTextViewPr>
  <p:sorterViewPr>
    <p:cViewPr varScale="1">
      <p:scale>
        <a:sx n="1" d="1"/>
        <a:sy n="1" d="1"/>
      </p:scale>
      <p:origin x="0" y="-17370"/>
    </p:cViewPr>
  </p:sorterViewPr>
  <p:notesViewPr>
    <p:cSldViewPr snapToGrid="0">
      <p:cViewPr varScale="1">
        <p:scale>
          <a:sx n="78" d="100"/>
          <a:sy n="78" d="100"/>
        </p:scale>
        <p:origin x="3960"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1" Type="http://schemas.openxmlformats.org/officeDocument/2006/relationships/oleObject" Target="file:///E:\Work\Copy%20of%20trevork7456%20M2M%20(Feb%202015%20-%20Dec%202015)%20BW%20Total%20Analysis%202%20ML%20v6%20BW%2005%20May%2016.xlsx" TargetMode="External"/></Relationships>
</file>

<file path=ppt/charts/_rels/chart2.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file:///E:\Work\Copy%20of%20trevork7456%20M2M%20(Feb%202015%20-%20Dec%202015)%20BW%20Total%20Analysis%202%20ML%20v6%20BW%2005%20May%2016.xlsx" TargetMode="External"/></Relationships>
</file>

<file path=ppt/charts/_rels/chart3.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oleObject" Target="file:///E:\Work\Katsadas%20monthly%20breakdown%2002%20May%2016%20BW.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AU" dirty="0"/>
              <a:t>eBay Activity </a:t>
            </a:r>
            <a:br>
              <a:rPr lang="en-AU" dirty="0"/>
            </a:br>
            <a:r>
              <a:rPr lang="en-AU" dirty="0"/>
              <a:t>seller</a:t>
            </a:r>
            <a:r>
              <a:rPr lang="en-AU" baseline="0" dirty="0"/>
              <a:t>: XYZ</a:t>
            </a:r>
            <a:br>
              <a:rPr lang="en-AU" baseline="0" dirty="0"/>
            </a:br>
            <a:r>
              <a:rPr lang="en-AU" sz="800" baseline="0" dirty="0"/>
              <a:t>
source: Terapeak</a:t>
            </a:r>
            <a:endParaRPr lang="en-AU" baseline="0" dirty="0"/>
          </a:p>
        </c:rich>
      </c:tx>
      <c:layout/>
      <c:overlay val="0"/>
      <c:spPr>
        <a:noFill/>
        <a:ln>
          <a:noFill/>
        </a:ln>
        <a:effectLst/>
      </c:spPr>
    </c:title>
    <c:autoTitleDeleted val="0"/>
    <c:plotArea>
      <c:layout/>
      <c:barChart>
        <c:barDir val="col"/>
        <c:grouping val="clustered"/>
        <c:varyColors val="0"/>
        <c:ser>
          <c:idx val="0"/>
          <c:order val="0"/>
          <c:tx>
            <c:strRef>
              <c:f>[1]Sheet2!$A$4</c:f>
              <c:strCache>
                <c:ptCount val="1"/>
                <c:pt idx="0">
                  <c:v>Total Listings</c:v>
                </c:pt>
              </c:strCache>
            </c:strRef>
          </c:tx>
          <c:spPr>
            <a:solidFill>
              <a:schemeClr val="accent1"/>
            </a:solidFill>
            <a:ln>
              <a:noFill/>
            </a:ln>
            <a:effectLst/>
          </c:spPr>
          <c:invertIfNegative val="0"/>
          <c:cat>
            <c:numRef>
              <c:f>[1]Sheet2!$B$3:$L$3</c:f>
              <c:numCache>
                <c:formatCode>mmm\-yy</c:formatCode>
                <c:ptCount val="11"/>
                <c:pt idx="0">
                  <c:v>42036</c:v>
                </c:pt>
                <c:pt idx="1">
                  <c:v>42064</c:v>
                </c:pt>
                <c:pt idx="2">
                  <c:v>42095</c:v>
                </c:pt>
                <c:pt idx="3">
                  <c:v>42125</c:v>
                </c:pt>
                <c:pt idx="4">
                  <c:v>42156</c:v>
                </c:pt>
                <c:pt idx="5">
                  <c:v>42186</c:v>
                </c:pt>
                <c:pt idx="6">
                  <c:v>42217</c:v>
                </c:pt>
                <c:pt idx="7">
                  <c:v>42248</c:v>
                </c:pt>
                <c:pt idx="8">
                  <c:v>42278</c:v>
                </c:pt>
                <c:pt idx="9">
                  <c:v>42309</c:v>
                </c:pt>
                <c:pt idx="10">
                  <c:v>42339</c:v>
                </c:pt>
              </c:numCache>
            </c:numRef>
          </c:cat>
          <c:val>
            <c:numRef>
              <c:f>[1]Sheet2!$B$4:$L$4</c:f>
              <c:numCache>
                <c:formatCode>General</c:formatCode>
                <c:ptCount val="11"/>
                <c:pt idx="0">
                  <c:v>47</c:v>
                </c:pt>
                <c:pt idx="1">
                  <c:v>47</c:v>
                </c:pt>
                <c:pt idx="2">
                  <c:v>47</c:v>
                </c:pt>
                <c:pt idx="3">
                  <c:v>47</c:v>
                </c:pt>
                <c:pt idx="4">
                  <c:v>41</c:v>
                </c:pt>
                <c:pt idx="5">
                  <c:v>48</c:v>
                </c:pt>
                <c:pt idx="6">
                  <c:v>61</c:v>
                </c:pt>
                <c:pt idx="7">
                  <c:v>38</c:v>
                </c:pt>
                <c:pt idx="8">
                  <c:v>30</c:v>
                </c:pt>
                <c:pt idx="9">
                  <c:v>54</c:v>
                </c:pt>
                <c:pt idx="10">
                  <c:v>40</c:v>
                </c:pt>
              </c:numCache>
            </c:numRef>
          </c:val>
          <c:extLst xmlns:c16r2="http://schemas.microsoft.com/office/drawing/2015/06/chart">
            <c:ext xmlns:c16="http://schemas.microsoft.com/office/drawing/2014/chart" uri="{C3380CC4-5D6E-409C-BE32-E72D297353CC}">
              <c16:uniqueId val="{00000000-425B-4430-AF37-EBA8AD7A1A5B}"/>
            </c:ext>
          </c:extLst>
        </c:ser>
        <c:ser>
          <c:idx val="1"/>
          <c:order val="1"/>
          <c:tx>
            <c:strRef>
              <c:f>[1]Sheet2!$A$5</c:f>
              <c:strCache>
                <c:ptCount val="1"/>
                <c:pt idx="0">
                  <c:v>Transactions</c:v>
                </c:pt>
              </c:strCache>
            </c:strRef>
          </c:tx>
          <c:spPr>
            <a:solidFill>
              <a:schemeClr val="accent2"/>
            </a:solidFill>
            <a:ln>
              <a:noFill/>
            </a:ln>
            <a:effectLst/>
          </c:spPr>
          <c:invertIfNegative val="0"/>
          <c:cat>
            <c:numRef>
              <c:f>[1]Sheet2!$B$3:$L$3</c:f>
              <c:numCache>
                <c:formatCode>mmm\-yy</c:formatCode>
                <c:ptCount val="11"/>
                <c:pt idx="0">
                  <c:v>42036</c:v>
                </c:pt>
                <c:pt idx="1">
                  <c:v>42064</c:v>
                </c:pt>
                <c:pt idx="2">
                  <c:v>42095</c:v>
                </c:pt>
                <c:pt idx="3">
                  <c:v>42125</c:v>
                </c:pt>
                <c:pt idx="4">
                  <c:v>42156</c:v>
                </c:pt>
                <c:pt idx="5">
                  <c:v>42186</c:v>
                </c:pt>
                <c:pt idx="6">
                  <c:v>42217</c:v>
                </c:pt>
                <c:pt idx="7">
                  <c:v>42248</c:v>
                </c:pt>
                <c:pt idx="8">
                  <c:v>42278</c:v>
                </c:pt>
                <c:pt idx="9">
                  <c:v>42309</c:v>
                </c:pt>
                <c:pt idx="10">
                  <c:v>42339</c:v>
                </c:pt>
              </c:numCache>
            </c:numRef>
          </c:cat>
          <c:val>
            <c:numRef>
              <c:f>[1]Sheet2!$B$5:$L$5</c:f>
              <c:numCache>
                <c:formatCode>General</c:formatCode>
                <c:ptCount val="11"/>
                <c:pt idx="0">
                  <c:v>22</c:v>
                </c:pt>
                <c:pt idx="1">
                  <c:v>22</c:v>
                </c:pt>
                <c:pt idx="2">
                  <c:v>22</c:v>
                </c:pt>
                <c:pt idx="3">
                  <c:v>22</c:v>
                </c:pt>
                <c:pt idx="4">
                  <c:v>22</c:v>
                </c:pt>
                <c:pt idx="5">
                  <c:v>26</c:v>
                </c:pt>
                <c:pt idx="6">
                  <c:v>40</c:v>
                </c:pt>
                <c:pt idx="7">
                  <c:v>27</c:v>
                </c:pt>
                <c:pt idx="8">
                  <c:v>22</c:v>
                </c:pt>
                <c:pt idx="9">
                  <c:v>13</c:v>
                </c:pt>
                <c:pt idx="10">
                  <c:v>12</c:v>
                </c:pt>
              </c:numCache>
            </c:numRef>
          </c:val>
          <c:extLst xmlns:c16r2="http://schemas.microsoft.com/office/drawing/2015/06/chart">
            <c:ext xmlns:c16="http://schemas.microsoft.com/office/drawing/2014/chart" uri="{C3380CC4-5D6E-409C-BE32-E72D297353CC}">
              <c16:uniqueId val="{00000001-425B-4430-AF37-EBA8AD7A1A5B}"/>
            </c:ext>
          </c:extLst>
        </c:ser>
        <c:ser>
          <c:idx val="2"/>
          <c:order val="2"/>
          <c:tx>
            <c:strRef>
              <c:f>[1]Sheet2!$A$6</c:f>
              <c:strCache>
                <c:ptCount val="1"/>
                <c:pt idx="0">
                  <c:v>Successful Listings</c:v>
                </c:pt>
              </c:strCache>
            </c:strRef>
          </c:tx>
          <c:spPr>
            <a:solidFill>
              <a:schemeClr val="accent3"/>
            </a:solidFill>
            <a:ln>
              <a:noFill/>
            </a:ln>
            <a:effectLst/>
          </c:spPr>
          <c:invertIfNegative val="0"/>
          <c:cat>
            <c:numRef>
              <c:f>[1]Sheet2!$B$3:$L$3</c:f>
              <c:numCache>
                <c:formatCode>mmm\-yy</c:formatCode>
                <c:ptCount val="11"/>
                <c:pt idx="0">
                  <c:v>42036</c:v>
                </c:pt>
                <c:pt idx="1">
                  <c:v>42064</c:v>
                </c:pt>
                <c:pt idx="2">
                  <c:v>42095</c:v>
                </c:pt>
                <c:pt idx="3">
                  <c:v>42125</c:v>
                </c:pt>
                <c:pt idx="4">
                  <c:v>42156</c:v>
                </c:pt>
                <c:pt idx="5">
                  <c:v>42186</c:v>
                </c:pt>
                <c:pt idx="6">
                  <c:v>42217</c:v>
                </c:pt>
                <c:pt idx="7">
                  <c:v>42248</c:v>
                </c:pt>
                <c:pt idx="8">
                  <c:v>42278</c:v>
                </c:pt>
                <c:pt idx="9">
                  <c:v>42309</c:v>
                </c:pt>
                <c:pt idx="10">
                  <c:v>42339</c:v>
                </c:pt>
              </c:numCache>
            </c:numRef>
          </c:cat>
          <c:val>
            <c:numRef>
              <c:f>[1]Sheet2!$B$6:$L$6</c:f>
              <c:numCache>
                <c:formatCode>General</c:formatCode>
                <c:ptCount val="11"/>
                <c:pt idx="0">
                  <c:v>22</c:v>
                </c:pt>
                <c:pt idx="1">
                  <c:v>22</c:v>
                </c:pt>
                <c:pt idx="2">
                  <c:v>22</c:v>
                </c:pt>
                <c:pt idx="3">
                  <c:v>22</c:v>
                </c:pt>
                <c:pt idx="4">
                  <c:v>22</c:v>
                </c:pt>
                <c:pt idx="5">
                  <c:v>26</c:v>
                </c:pt>
                <c:pt idx="6">
                  <c:v>40</c:v>
                </c:pt>
                <c:pt idx="7">
                  <c:v>27</c:v>
                </c:pt>
                <c:pt idx="8">
                  <c:v>22</c:v>
                </c:pt>
                <c:pt idx="9">
                  <c:v>13</c:v>
                </c:pt>
                <c:pt idx="10">
                  <c:v>12</c:v>
                </c:pt>
              </c:numCache>
            </c:numRef>
          </c:val>
          <c:extLst xmlns:c16r2="http://schemas.microsoft.com/office/drawing/2015/06/chart">
            <c:ext xmlns:c16="http://schemas.microsoft.com/office/drawing/2014/chart" uri="{C3380CC4-5D6E-409C-BE32-E72D297353CC}">
              <c16:uniqueId val="{00000002-425B-4430-AF37-EBA8AD7A1A5B}"/>
            </c:ext>
          </c:extLst>
        </c:ser>
        <c:ser>
          <c:idx val="3"/>
          <c:order val="3"/>
          <c:tx>
            <c:strRef>
              <c:f>[1]Sheet2!$A$7</c:f>
              <c:strCache>
                <c:ptCount val="1"/>
                <c:pt idx="0">
                  <c:v>Total Bids</c:v>
                </c:pt>
              </c:strCache>
            </c:strRef>
          </c:tx>
          <c:spPr>
            <a:solidFill>
              <a:schemeClr val="accent4"/>
            </a:solidFill>
            <a:ln>
              <a:noFill/>
            </a:ln>
            <a:effectLst/>
          </c:spPr>
          <c:invertIfNegative val="0"/>
          <c:cat>
            <c:numRef>
              <c:f>[1]Sheet2!$B$3:$L$3</c:f>
              <c:numCache>
                <c:formatCode>mmm\-yy</c:formatCode>
                <c:ptCount val="11"/>
                <c:pt idx="0">
                  <c:v>42036</c:v>
                </c:pt>
                <c:pt idx="1">
                  <c:v>42064</c:v>
                </c:pt>
                <c:pt idx="2">
                  <c:v>42095</c:v>
                </c:pt>
                <c:pt idx="3">
                  <c:v>42125</c:v>
                </c:pt>
                <c:pt idx="4">
                  <c:v>42156</c:v>
                </c:pt>
                <c:pt idx="5">
                  <c:v>42186</c:v>
                </c:pt>
                <c:pt idx="6">
                  <c:v>42217</c:v>
                </c:pt>
                <c:pt idx="7">
                  <c:v>42248</c:v>
                </c:pt>
                <c:pt idx="8">
                  <c:v>42278</c:v>
                </c:pt>
                <c:pt idx="9">
                  <c:v>42309</c:v>
                </c:pt>
                <c:pt idx="10">
                  <c:v>42339</c:v>
                </c:pt>
              </c:numCache>
            </c:numRef>
          </c:cat>
          <c:val>
            <c:numRef>
              <c:f>[1]Sheet2!$B$7:$L$7</c:f>
              <c:numCache>
                <c:formatCode>General</c:formatCode>
                <c:ptCount val="11"/>
                <c:pt idx="0">
                  <c:v>23</c:v>
                </c:pt>
                <c:pt idx="1">
                  <c:v>23</c:v>
                </c:pt>
                <c:pt idx="2">
                  <c:v>23</c:v>
                </c:pt>
                <c:pt idx="3">
                  <c:v>23</c:v>
                </c:pt>
                <c:pt idx="4">
                  <c:v>22</c:v>
                </c:pt>
                <c:pt idx="5">
                  <c:v>95</c:v>
                </c:pt>
                <c:pt idx="6">
                  <c:v>112</c:v>
                </c:pt>
                <c:pt idx="7">
                  <c:v>129</c:v>
                </c:pt>
                <c:pt idx="8">
                  <c:v>27</c:v>
                </c:pt>
                <c:pt idx="9">
                  <c:v>13</c:v>
                </c:pt>
                <c:pt idx="10">
                  <c:v>12</c:v>
                </c:pt>
              </c:numCache>
            </c:numRef>
          </c:val>
          <c:extLst xmlns:c16r2="http://schemas.microsoft.com/office/drawing/2015/06/chart">
            <c:ext xmlns:c16="http://schemas.microsoft.com/office/drawing/2014/chart" uri="{C3380CC4-5D6E-409C-BE32-E72D297353CC}">
              <c16:uniqueId val="{00000003-425B-4430-AF37-EBA8AD7A1A5B}"/>
            </c:ext>
          </c:extLst>
        </c:ser>
        <c:ser>
          <c:idx val="4"/>
          <c:order val="4"/>
          <c:tx>
            <c:strRef>
              <c:f>[1]Sheet2!$A$8</c:f>
              <c:strCache>
                <c:ptCount val="1"/>
                <c:pt idx="0">
                  <c:v>Items Sold</c:v>
                </c:pt>
              </c:strCache>
            </c:strRef>
          </c:tx>
          <c:spPr>
            <a:solidFill>
              <a:schemeClr val="accent5"/>
            </a:solidFill>
            <a:ln>
              <a:noFill/>
            </a:ln>
            <a:effectLst/>
          </c:spPr>
          <c:invertIfNegative val="0"/>
          <c:cat>
            <c:numRef>
              <c:f>[1]Sheet2!$B$3:$L$3</c:f>
              <c:numCache>
                <c:formatCode>mmm\-yy</c:formatCode>
                <c:ptCount val="11"/>
                <c:pt idx="0">
                  <c:v>42036</c:v>
                </c:pt>
                <c:pt idx="1">
                  <c:v>42064</c:v>
                </c:pt>
                <c:pt idx="2">
                  <c:v>42095</c:v>
                </c:pt>
                <c:pt idx="3">
                  <c:v>42125</c:v>
                </c:pt>
                <c:pt idx="4">
                  <c:v>42156</c:v>
                </c:pt>
                <c:pt idx="5">
                  <c:v>42186</c:v>
                </c:pt>
                <c:pt idx="6">
                  <c:v>42217</c:v>
                </c:pt>
                <c:pt idx="7">
                  <c:v>42248</c:v>
                </c:pt>
                <c:pt idx="8">
                  <c:v>42278</c:v>
                </c:pt>
                <c:pt idx="9">
                  <c:v>42309</c:v>
                </c:pt>
                <c:pt idx="10">
                  <c:v>42339</c:v>
                </c:pt>
              </c:numCache>
            </c:numRef>
          </c:cat>
          <c:val>
            <c:numRef>
              <c:f>[1]Sheet2!$B$8:$L$8</c:f>
              <c:numCache>
                <c:formatCode>General</c:formatCode>
                <c:ptCount val="11"/>
                <c:pt idx="0">
                  <c:v>22</c:v>
                </c:pt>
                <c:pt idx="1">
                  <c:v>22</c:v>
                </c:pt>
                <c:pt idx="2">
                  <c:v>22</c:v>
                </c:pt>
                <c:pt idx="3">
                  <c:v>22</c:v>
                </c:pt>
                <c:pt idx="4">
                  <c:v>22</c:v>
                </c:pt>
                <c:pt idx="5">
                  <c:v>26</c:v>
                </c:pt>
                <c:pt idx="6">
                  <c:v>40</c:v>
                </c:pt>
                <c:pt idx="7">
                  <c:v>27</c:v>
                </c:pt>
                <c:pt idx="8">
                  <c:v>22</c:v>
                </c:pt>
                <c:pt idx="9">
                  <c:v>13</c:v>
                </c:pt>
                <c:pt idx="10">
                  <c:v>12</c:v>
                </c:pt>
              </c:numCache>
            </c:numRef>
          </c:val>
          <c:extLst xmlns:c16r2="http://schemas.microsoft.com/office/drawing/2015/06/chart">
            <c:ext xmlns:c16="http://schemas.microsoft.com/office/drawing/2014/chart" uri="{C3380CC4-5D6E-409C-BE32-E72D297353CC}">
              <c16:uniqueId val="{00000004-425B-4430-AF37-EBA8AD7A1A5B}"/>
            </c:ext>
          </c:extLst>
        </c:ser>
        <c:ser>
          <c:idx val="5"/>
          <c:order val="5"/>
          <c:tx>
            <c:strRef>
              <c:f>[1]Sheet2!$A$9</c:f>
              <c:strCache>
                <c:ptCount val="1"/>
                <c:pt idx="0">
                  <c:v>Items Offered</c:v>
                </c:pt>
              </c:strCache>
            </c:strRef>
          </c:tx>
          <c:spPr>
            <a:solidFill>
              <a:schemeClr val="accent6"/>
            </a:solidFill>
            <a:ln>
              <a:noFill/>
            </a:ln>
            <a:effectLst/>
          </c:spPr>
          <c:invertIfNegative val="0"/>
          <c:cat>
            <c:numRef>
              <c:f>[1]Sheet2!$B$3:$L$3</c:f>
              <c:numCache>
                <c:formatCode>mmm\-yy</c:formatCode>
                <c:ptCount val="11"/>
                <c:pt idx="0">
                  <c:v>42036</c:v>
                </c:pt>
                <c:pt idx="1">
                  <c:v>42064</c:v>
                </c:pt>
                <c:pt idx="2">
                  <c:v>42095</c:v>
                </c:pt>
                <c:pt idx="3">
                  <c:v>42125</c:v>
                </c:pt>
                <c:pt idx="4">
                  <c:v>42156</c:v>
                </c:pt>
                <c:pt idx="5">
                  <c:v>42186</c:v>
                </c:pt>
                <c:pt idx="6">
                  <c:v>42217</c:v>
                </c:pt>
                <c:pt idx="7">
                  <c:v>42248</c:v>
                </c:pt>
                <c:pt idx="8">
                  <c:v>42278</c:v>
                </c:pt>
                <c:pt idx="9">
                  <c:v>42309</c:v>
                </c:pt>
                <c:pt idx="10">
                  <c:v>42339</c:v>
                </c:pt>
              </c:numCache>
            </c:numRef>
          </c:cat>
          <c:val>
            <c:numRef>
              <c:f>[1]Sheet2!$B$9:$L$9</c:f>
              <c:numCache>
                <c:formatCode>General</c:formatCode>
                <c:ptCount val="11"/>
                <c:pt idx="0">
                  <c:v>75</c:v>
                </c:pt>
                <c:pt idx="1">
                  <c:v>75</c:v>
                </c:pt>
                <c:pt idx="2">
                  <c:v>75</c:v>
                </c:pt>
                <c:pt idx="3">
                  <c:v>75</c:v>
                </c:pt>
                <c:pt idx="4">
                  <c:v>92</c:v>
                </c:pt>
                <c:pt idx="5">
                  <c:v>48</c:v>
                </c:pt>
                <c:pt idx="6">
                  <c:v>61</c:v>
                </c:pt>
                <c:pt idx="7">
                  <c:v>38</c:v>
                </c:pt>
                <c:pt idx="8">
                  <c:v>30</c:v>
                </c:pt>
                <c:pt idx="9">
                  <c:v>54</c:v>
                </c:pt>
                <c:pt idx="10">
                  <c:v>40</c:v>
                </c:pt>
              </c:numCache>
            </c:numRef>
          </c:val>
          <c:extLst xmlns:c16r2="http://schemas.microsoft.com/office/drawing/2015/06/chart">
            <c:ext xmlns:c16="http://schemas.microsoft.com/office/drawing/2014/chart" uri="{C3380CC4-5D6E-409C-BE32-E72D297353CC}">
              <c16:uniqueId val="{00000005-425B-4430-AF37-EBA8AD7A1A5B}"/>
            </c:ext>
          </c:extLst>
        </c:ser>
        <c:dLbls>
          <c:showLegendKey val="0"/>
          <c:showVal val="0"/>
          <c:showCatName val="0"/>
          <c:showSerName val="0"/>
          <c:showPercent val="0"/>
          <c:showBubbleSize val="0"/>
        </c:dLbls>
        <c:gapWidth val="219"/>
        <c:overlap val="-27"/>
        <c:axId val="95822592"/>
        <c:axId val="95824128"/>
      </c:barChart>
      <c:dateAx>
        <c:axId val="95822592"/>
        <c:scaling>
          <c:orientation val="minMax"/>
        </c:scaling>
        <c:delete val="0"/>
        <c:axPos val="b"/>
        <c:numFmt formatCode="mmm\-yy"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5824128"/>
        <c:crosses val="autoZero"/>
        <c:auto val="1"/>
        <c:lblOffset val="100"/>
        <c:baseTimeUnit val="months"/>
      </c:dateAx>
      <c:valAx>
        <c:axId val="958241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5822592"/>
        <c:crosses val="autoZero"/>
        <c:crossBetween val="between"/>
      </c:valAx>
      <c:spPr>
        <a:noFill/>
        <a:ln w="25400">
          <a:noFill/>
        </a:ln>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cap="none" spc="50" normalizeH="0" baseline="0">
                <a:solidFill>
                  <a:schemeClr val="tx1">
                    <a:lumMod val="65000"/>
                    <a:lumOff val="35000"/>
                  </a:schemeClr>
                </a:solidFill>
                <a:latin typeface="+mj-lt"/>
                <a:ea typeface="+mj-ea"/>
                <a:cs typeface="+mj-cs"/>
              </a:defRPr>
            </a:pPr>
            <a:r>
              <a:rPr lang="en-AU" dirty="0"/>
              <a:t>eBay Messages Sent/Received Per Month</a:t>
            </a:r>
          </a:p>
          <a:p>
            <a:pPr>
              <a:defRPr sz="1600" b="0" i="0" u="none" strike="noStrike" kern="1200" cap="none" spc="50" normalizeH="0" baseline="0">
                <a:solidFill>
                  <a:schemeClr val="tx1">
                    <a:lumMod val="65000"/>
                    <a:lumOff val="35000"/>
                  </a:schemeClr>
                </a:solidFill>
                <a:latin typeface="+mj-lt"/>
                <a:ea typeface="+mj-ea"/>
                <a:cs typeface="+mj-cs"/>
              </a:defRPr>
            </a:pPr>
            <a:r>
              <a:rPr lang="en-AU" dirty="0"/>
              <a:t>March to December</a:t>
            </a:r>
          </a:p>
          <a:p>
            <a:pPr>
              <a:defRPr sz="1600" b="0" i="0" u="none" strike="noStrike" kern="1200" cap="none" spc="50" normalizeH="0" baseline="0">
                <a:solidFill>
                  <a:schemeClr val="tx1">
                    <a:lumMod val="65000"/>
                    <a:lumOff val="35000"/>
                  </a:schemeClr>
                </a:solidFill>
                <a:latin typeface="+mj-lt"/>
                <a:ea typeface="+mj-ea"/>
                <a:cs typeface="+mj-cs"/>
              </a:defRPr>
            </a:pPr>
            <a:r>
              <a:rPr lang="en-AU" dirty="0"/>
              <a:t>2015</a:t>
            </a:r>
          </a:p>
        </c:rich>
      </c:tx>
      <c:layout/>
      <c:overlay val="0"/>
      <c:spPr>
        <a:noFill/>
        <a:ln>
          <a:noFill/>
        </a:ln>
        <a:effectLst/>
      </c:spPr>
    </c:title>
    <c:autoTitleDeleted val="0"/>
    <c:plotArea>
      <c:layout/>
      <c:barChart>
        <c:barDir val="col"/>
        <c:grouping val="clustered"/>
        <c:varyColors val="0"/>
        <c:ser>
          <c:idx val="0"/>
          <c:order val="0"/>
          <c:tx>
            <c:strRef>
              <c:f>Graph1!$M$1</c:f>
              <c:strCache>
                <c:ptCount val="1"/>
                <c:pt idx="0">
                  <c:v>Sent</c:v>
                </c:pt>
              </c:strCache>
            </c:strRef>
          </c:tx>
          <c:spPr>
            <a:solidFill>
              <a:schemeClr val="accent6">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Graph1!$L$3:$L$12</c:f>
              <c:strCache>
                <c:ptCount val="10"/>
                <c:pt idx="0">
                  <c:v>March</c:v>
                </c:pt>
                <c:pt idx="1">
                  <c:v>April</c:v>
                </c:pt>
                <c:pt idx="2">
                  <c:v>May</c:v>
                </c:pt>
                <c:pt idx="3">
                  <c:v>June</c:v>
                </c:pt>
                <c:pt idx="4">
                  <c:v>July</c:v>
                </c:pt>
                <c:pt idx="5">
                  <c:v>August</c:v>
                </c:pt>
                <c:pt idx="6">
                  <c:v>September</c:v>
                </c:pt>
                <c:pt idx="7">
                  <c:v>October</c:v>
                </c:pt>
                <c:pt idx="8">
                  <c:v>November</c:v>
                </c:pt>
                <c:pt idx="9">
                  <c:v>December</c:v>
                </c:pt>
              </c:strCache>
            </c:strRef>
          </c:cat>
          <c:val>
            <c:numRef>
              <c:f>Graph1!$M$3:$M$12</c:f>
              <c:numCache>
                <c:formatCode>General</c:formatCode>
                <c:ptCount val="10"/>
                <c:pt idx="0">
                  <c:v>117</c:v>
                </c:pt>
                <c:pt idx="1">
                  <c:v>160</c:v>
                </c:pt>
                <c:pt idx="2">
                  <c:v>157</c:v>
                </c:pt>
                <c:pt idx="3">
                  <c:v>97</c:v>
                </c:pt>
                <c:pt idx="4">
                  <c:v>75</c:v>
                </c:pt>
                <c:pt idx="5">
                  <c:v>297</c:v>
                </c:pt>
                <c:pt idx="6">
                  <c:v>53</c:v>
                </c:pt>
                <c:pt idx="7">
                  <c:v>124</c:v>
                </c:pt>
                <c:pt idx="8">
                  <c:v>101</c:v>
                </c:pt>
                <c:pt idx="9">
                  <c:v>119</c:v>
                </c:pt>
              </c:numCache>
            </c:numRef>
          </c:val>
          <c:extLst xmlns:c16r2="http://schemas.microsoft.com/office/drawing/2015/06/chart">
            <c:ext xmlns:c16="http://schemas.microsoft.com/office/drawing/2014/chart" uri="{C3380CC4-5D6E-409C-BE32-E72D297353CC}">
              <c16:uniqueId val="{00000000-2C28-4FFA-AB2F-484A532FBEF5}"/>
            </c:ext>
          </c:extLst>
        </c:ser>
        <c:ser>
          <c:idx val="1"/>
          <c:order val="1"/>
          <c:tx>
            <c:strRef>
              <c:f>Graph1!$N$1</c:f>
              <c:strCache>
                <c:ptCount val="1"/>
                <c:pt idx="0">
                  <c:v>Received</c:v>
                </c:pt>
              </c:strCache>
            </c:strRef>
          </c:tx>
          <c:spPr>
            <a:solidFill>
              <a:schemeClr val="accent5">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Graph1!$L$3:$L$12</c:f>
              <c:strCache>
                <c:ptCount val="10"/>
                <c:pt idx="0">
                  <c:v>March</c:v>
                </c:pt>
                <c:pt idx="1">
                  <c:v>April</c:v>
                </c:pt>
                <c:pt idx="2">
                  <c:v>May</c:v>
                </c:pt>
                <c:pt idx="3">
                  <c:v>June</c:v>
                </c:pt>
                <c:pt idx="4">
                  <c:v>July</c:v>
                </c:pt>
                <c:pt idx="5">
                  <c:v>August</c:v>
                </c:pt>
                <c:pt idx="6">
                  <c:v>September</c:v>
                </c:pt>
                <c:pt idx="7">
                  <c:v>October</c:v>
                </c:pt>
                <c:pt idx="8">
                  <c:v>November</c:v>
                </c:pt>
                <c:pt idx="9">
                  <c:v>December</c:v>
                </c:pt>
              </c:strCache>
            </c:strRef>
          </c:cat>
          <c:val>
            <c:numRef>
              <c:f>Graph1!$N$3:$N$12</c:f>
              <c:numCache>
                <c:formatCode>General</c:formatCode>
                <c:ptCount val="10"/>
                <c:pt idx="0">
                  <c:v>60</c:v>
                </c:pt>
                <c:pt idx="1">
                  <c:v>82</c:v>
                </c:pt>
                <c:pt idx="2">
                  <c:v>124</c:v>
                </c:pt>
                <c:pt idx="3">
                  <c:v>88</c:v>
                </c:pt>
                <c:pt idx="4">
                  <c:v>63</c:v>
                </c:pt>
                <c:pt idx="5">
                  <c:v>243</c:v>
                </c:pt>
                <c:pt idx="6">
                  <c:v>43</c:v>
                </c:pt>
                <c:pt idx="7">
                  <c:v>84</c:v>
                </c:pt>
                <c:pt idx="8">
                  <c:v>58</c:v>
                </c:pt>
                <c:pt idx="9">
                  <c:v>69</c:v>
                </c:pt>
              </c:numCache>
            </c:numRef>
          </c:val>
          <c:extLst xmlns:c16r2="http://schemas.microsoft.com/office/drawing/2015/06/chart">
            <c:ext xmlns:c16="http://schemas.microsoft.com/office/drawing/2014/chart" uri="{C3380CC4-5D6E-409C-BE32-E72D297353CC}">
              <c16:uniqueId val="{00000001-2C28-4FFA-AB2F-484A532FBEF5}"/>
            </c:ext>
          </c:extLst>
        </c:ser>
        <c:dLbls>
          <c:showLegendKey val="0"/>
          <c:showVal val="0"/>
          <c:showCatName val="0"/>
          <c:showSerName val="0"/>
          <c:showPercent val="0"/>
          <c:showBubbleSize val="0"/>
        </c:dLbls>
        <c:gapWidth val="80"/>
        <c:overlap val="-10"/>
        <c:axId val="95869184"/>
        <c:axId val="95870976"/>
      </c:barChart>
      <c:catAx>
        <c:axId val="95869184"/>
        <c:scaling>
          <c:orientation val="minMax"/>
        </c:scaling>
        <c:delete val="0"/>
        <c:axPos val="b"/>
        <c:numFmt formatCode="General" sourceLinked="1"/>
        <c:majorTickMark val="none"/>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cap="none" spc="20" normalizeH="0" baseline="0">
                <a:solidFill>
                  <a:schemeClr val="tx1">
                    <a:lumMod val="65000"/>
                    <a:lumOff val="35000"/>
                  </a:schemeClr>
                </a:solidFill>
                <a:latin typeface="+mn-lt"/>
                <a:ea typeface="+mn-ea"/>
                <a:cs typeface="+mn-cs"/>
              </a:defRPr>
            </a:pPr>
            <a:endParaRPr lang="en-US"/>
          </a:p>
        </c:txPr>
        <c:crossAx val="95870976"/>
        <c:crosses val="autoZero"/>
        <c:auto val="1"/>
        <c:lblAlgn val="ctr"/>
        <c:lblOffset val="100"/>
        <c:noMultiLvlLbl val="0"/>
      </c:catAx>
      <c:valAx>
        <c:axId val="95870976"/>
        <c:scaling>
          <c:orientation val="minMax"/>
        </c:scaling>
        <c:delete val="0"/>
        <c:axPos val="l"/>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spc="20" baseline="0">
                <a:solidFill>
                  <a:schemeClr val="tx1">
                    <a:lumMod val="65000"/>
                    <a:lumOff val="35000"/>
                  </a:schemeClr>
                </a:solidFill>
                <a:latin typeface="+mn-lt"/>
                <a:ea typeface="+mn-ea"/>
                <a:cs typeface="+mn-cs"/>
              </a:defRPr>
            </a:pPr>
            <a:endParaRPr lang="en-US"/>
          </a:p>
        </c:txPr>
        <c:crossAx val="95869184"/>
        <c:crosses val="autoZero"/>
        <c:crossBetween val="between"/>
      </c:valAx>
      <c:spPr>
        <a:noFill/>
        <a:ln>
          <a:noFill/>
        </a:ln>
        <a:effectLst/>
      </c:spPr>
    </c:plotArea>
    <c:legend>
      <c:legendPos val="b"/>
      <c:layout>
        <c:manualLayout>
          <c:xMode val="edge"/>
          <c:yMode val="edge"/>
          <c:x val="0.46457569543369703"/>
          <c:y val="0.93422824234653357"/>
          <c:w val="0.10993764447436118"/>
          <c:h val="4.6973188894185725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AU" b="1" dirty="0"/>
              <a:t>XYZ Bank</a:t>
            </a:r>
            <a:r>
              <a:rPr lang="en-AU" b="1" baseline="0" dirty="0"/>
              <a:t> Transactions Value </a:t>
            </a:r>
          </a:p>
          <a:p>
            <a:pPr>
              <a:defRPr sz="1400" b="0" i="0" u="none" strike="noStrike" kern="1200" spc="0" baseline="0">
                <a:solidFill>
                  <a:schemeClr val="tx1">
                    <a:lumMod val="65000"/>
                    <a:lumOff val="35000"/>
                  </a:schemeClr>
                </a:solidFill>
                <a:latin typeface="+mn-lt"/>
                <a:ea typeface="+mn-ea"/>
                <a:cs typeface="+mn-cs"/>
              </a:defRPr>
            </a:pPr>
            <a:r>
              <a:rPr lang="en-AU" b="1" baseline="0" dirty="0"/>
              <a:t>by Month - $AUD </a:t>
            </a:r>
            <a:endParaRPr lang="en-AU" b="1" dirty="0"/>
          </a:p>
        </c:rich>
      </c:tx>
      <c:layout/>
      <c:overlay val="0"/>
      <c:spPr>
        <a:noFill/>
        <a:ln>
          <a:noFill/>
        </a:ln>
        <a:effectLst/>
      </c:spPr>
    </c:title>
    <c:autoTitleDeleted val="0"/>
    <c:plotArea>
      <c:layout/>
      <c:lineChart>
        <c:grouping val="stacked"/>
        <c:varyColors val="0"/>
        <c:ser>
          <c:idx val="0"/>
          <c:order val="0"/>
          <c:tx>
            <c:strRef>
              <c:f>Sheet2!$L$1</c:f>
              <c:strCache>
                <c:ptCount val="1"/>
                <c:pt idx="0">
                  <c:v>Receipts</c:v>
                </c:pt>
              </c:strCache>
            </c:strRef>
          </c:tx>
          <c:spPr>
            <a:ln w="28575" cap="rnd">
              <a:solidFill>
                <a:schemeClr val="accent1"/>
              </a:solidFill>
              <a:round/>
            </a:ln>
            <a:effectLst/>
          </c:spPr>
          <c:marker>
            <c:symbol val="none"/>
          </c:marker>
          <c:cat>
            <c:numRef>
              <c:f>Sheet2!$K$2:$K$1400</c:f>
              <c:numCache>
                <c:formatCode>m/d/yyyy</c:formatCode>
                <c:ptCount val="1399"/>
                <c:pt idx="0">
                  <c:v>40118</c:v>
                </c:pt>
                <c:pt idx="1">
                  <c:v>40148</c:v>
                </c:pt>
                <c:pt idx="2">
                  <c:v>40179</c:v>
                </c:pt>
                <c:pt idx="3">
                  <c:v>40210</c:v>
                </c:pt>
                <c:pt idx="4">
                  <c:v>40238</c:v>
                </c:pt>
                <c:pt idx="5">
                  <c:v>40269</c:v>
                </c:pt>
                <c:pt idx="6">
                  <c:v>40299</c:v>
                </c:pt>
                <c:pt idx="7">
                  <c:v>40330</c:v>
                </c:pt>
                <c:pt idx="8">
                  <c:v>40360</c:v>
                </c:pt>
                <c:pt idx="9">
                  <c:v>40391</c:v>
                </c:pt>
                <c:pt idx="10">
                  <c:v>40422</c:v>
                </c:pt>
                <c:pt idx="11">
                  <c:v>40452</c:v>
                </c:pt>
                <c:pt idx="12">
                  <c:v>40483</c:v>
                </c:pt>
                <c:pt idx="13">
                  <c:v>40513</c:v>
                </c:pt>
                <c:pt idx="14">
                  <c:v>40544</c:v>
                </c:pt>
                <c:pt idx="15">
                  <c:v>40575</c:v>
                </c:pt>
                <c:pt idx="16">
                  <c:v>40603</c:v>
                </c:pt>
                <c:pt idx="17">
                  <c:v>40634</c:v>
                </c:pt>
                <c:pt idx="18">
                  <c:v>40664</c:v>
                </c:pt>
                <c:pt idx="19">
                  <c:v>40695</c:v>
                </c:pt>
                <c:pt idx="20">
                  <c:v>40725</c:v>
                </c:pt>
                <c:pt idx="21">
                  <c:v>40756</c:v>
                </c:pt>
                <c:pt idx="22">
                  <c:v>40787</c:v>
                </c:pt>
                <c:pt idx="23">
                  <c:v>40817</c:v>
                </c:pt>
                <c:pt idx="24">
                  <c:v>40848</c:v>
                </c:pt>
                <c:pt idx="25">
                  <c:v>40878</c:v>
                </c:pt>
                <c:pt idx="26">
                  <c:v>40909</c:v>
                </c:pt>
                <c:pt idx="27">
                  <c:v>40940</c:v>
                </c:pt>
                <c:pt idx="28">
                  <c:v>40969</c:v>
                </c:pt>
                <c:pt idx="29">
                  <c:v>41000</c:v>
                </c:pt>
                <c:pt idx="30">
                  <c:v>41030</c:v>
                </c:pt>
                <c:pt idx="31">
                  <c:v>41061</c:v>
                </c:pt>
                <c:pt idx="32">
                  <c:v>41091</c:v>
                </c:pt>
                <c:pt idx="33">
                  <c:v>41122</c:v>
                </c:pt>
                <c:pt idx="34">
                  <c:v>41153</c:v>
                </c:pt>
                <c:pt idx="35">
                  <c:v>41183</c:v>
                </c:pt>
                <c:pt idx="36">
                  <c:v>41214</c:v>
                </c:pt>
                <c:pt idx="37">
                  <c:v>41244</c:v>
                </c:pt>
                <c:pt idx="38">
                  <c:v>41275</c:v>
                </c:pt>
                <c:pt idx="39">
                  <c:v>41306</c:v>
                </c:pt>
                <c:pt idx="40">
                  <c:v>41334</c:v>
                </c:pt>
                <c:pt idx="41">
                  <c:v>41365</c:v>
                </c:pt>
                <c:pt idx="42">
                  <c:v>41395</c:v>
                </c:pt>
                <c:pt idx="43">
                  <c:v>41426</c:v>
                </c:pt>
                <c:pt idx="44">
                  <c:v>41456</c:v>
                </c:pt>
                <c:pt idx="45">
                  <c:v>41487</c:v>
                </c:pt>
                <c:pt idx="46">
                  <c:v>41518</c:v>
                </c:pt>
                <c:pt idx="47">
                  <c:v>41548</c:v>
                </c:pt>
                <c:pt idx="48">
                  <c:v>41579</c:v>
                </c:pt>
                <c:pt idx="49">
                  <c:v>41609</c:v>
                </c:pt>
                <c:pt idx="50">
                  <c:v>41640</c:v>
                </c:pt>
                <c:pt idx="51">
                  <c:v>41671</c:v>
                </c:pt>
                <c:pt idx="52">
                  <c:v>41699</c:v>
                </c:pt>
                <c:pt idx="53">
                  <c:v>41730</c:v>
                </c:pt>
                <c:pt idx="54">
                  <c:v>41760</c:v>
                </c:pt>
                <c:pt idx="55">
                  <c:v>41791</c:v>
                </c:pt>
                <c:pt idx="56">
                  <c:v>41821</c:v>
                </c:pt>
                <c:pt idx="57">
                  <c:v>41852</c:v>
                </c:pt>
                <c:pt idx="58">
                  <c:v>41883</c:v>
                </c:pt>
                <c:pt idx="59">
                  <c:v>41913</c:v>
                </c:pt>
                <c:pt idx="60">
                  <c:v>41944</c:v>
                </c:pt>
                <c:pt idx="61">
                  <c:v>41974</c:v>
                </c:pt>
                <c:pt idx="62">
                  <c:v>42005</c:v>
                </c:pt>
                <c:pt idx="63">
                  <c:v>42036</c:v>
                </c:pt>
                <c:pt idx="64">
                  <c:v>42064</c:v>
                </c:pt>
                <c:pt idx="65">
                  <c:v>42095</c:v>
                </c:pt>
                <c:pt idx="66">
                  <c:v>42125</c:v>
                </c:pt>
                <c:pt idx="67">
                  <c:v>42156</c:v>
                </c:pt>
                <c:pt idx="68">
                  <c:v>42186</c:v>
                </c:pt>
                <c:pt idx="69">
                  <c:v>42217</c:v>
                </c:pt>
                <c:pt idx="70">
                  <c:v>42248</c:v>
                </c:pt>
                <c:pt idx="71">
                  <c:v>42278</c:v>
                </c:pt>
                <c:pt idx="72">
                  <c:v>42309</c:v>
                </c:pt>
                <c:pt idx="73">
                  <c:v>42339</c:v>
                </c:pt>
                <c:pt idx="74">
                  <c:v>42370</c:v>
                </c:pt>
                <c:pt idx="75">
                  <c:v>42401</c:v>
                </c:pt>
                <c:pt idx="76">
                  <c:v>42430</c:v>
                </c:pt>
                <c:pt idx="77">
                  <c:v>42461</c:v>
                </c:pt>
                <c:pt idx="78">
                  <c:v>42491</c:v>
                </c:pt>
                <c:pt idx="79">
                  <c:v>42522</c:v>
                </c:pt>
              </c:numCache>
            </c:numRef>
          </c:cat>
          <c:val>
            <c:numRef>
              <c:f>Sheet2!$L$2:$L$1400</c:f>
              <c:numCache>
                <c:formatCode>General</c:formatCode>
                <c:ptCount val="1399"/>
                <c:pt idx="0">
                  <c:v>0</c:v>
                </c:pt>
                <c:pt idx="1">
                  <c:v>0</c:v>
                </c:pt>
                <c:pt idx="2">
                  <c:v>0</c:v>
                </c:pt>
                <c:pt idx="3">
                  <c:v>0</c:v>
                </c:pt>
                <c:pt idx="4">
                  <c:v>0</c:v>
                </c:pt>
                <c:pt idx="5">
                  <c:v>1137.1500000000001</c:v>
                </c:pt>
                <c:pt idx="6">
                  <c:v>9976.4600000000009</c:v>
                </c:pt>
                <c:pt idx="7">
                  <c:v>4838.4199999999992</c:v>
                </c:pt>
                <c:pt idx="8">
                  <c:v>265</c:v>
                </c:pt>
                <c:pt idx="9">
                  <c:v>0</c:v>
                </c:pt>
                <c:pt idx="10">
                  <c:v>0</c:v>
                </c:pt>
                <c:pt idx="11">
                  <c:v>0</c:v>
                </c:pt>
                <c:pt idx="12">
                  <c:v>375.46</c:v>
                </c:pt>
                <c:pt idx="13">
                  <c:v>162</c:v>
                </c:pt>
                <c:pt idx="14">
                  <c:v>0</c:v>
                </c:pt>
                <c:pt idx="15">
                  <c:v>0</c:v>
                </c:pt>
                <c:pt idx="16">
                  <c:v>27.5</c:v>
                </c:pt>
                <c:pt idx="17">
                  <c:v>330.39</c:v>
                </c:pt>
                <c:pt idx="18">
                  <c:v>399.30999999999995</c:v>
                </c:pt>
                <c:pt idx="19">
                  <c:v>93.42</c:v>
                </c:pt>
                <c:pt idx="20">
                  <c:v>32.17</c:v>
                </c:pt>
                <c:pt idx="21">
                  <c:v>0</c:v>
                </c:pt>
                <c:pt idx="22">
                  <c:v>155.93</c:v>
                </c:pt>
                <c:pt idx="23">
                  <c:v>278.71000000000004</c:v>
                </c:pt>
                <c:pt idx="24">
                  <c:v>4377.2299999999996</c:v>
                </c:pt>
                <c:pt idx="25">
                  <c:v>232.99</c:v>
                </c:pt>
                <c:pt idx="26">
                  <c:v>200</c:v>
                </c:pt>
                <c:pt idx="27">
                  <c:v>336.01</c:v>
                </c:pt>
                <c:pt idx="28">
                  <c:v>922.15</c:v>
                </c:pt>
                <c:pt idx="29">
                  <c:v>316.36</c:v>
                </c:pt>
                <c:pt idx="30">
                  <c:v>582.08000000000004</c:v>
                </c:pt>
                <c:pt idx="31">
                  <c:v>326.51</c:v>
                </c:pt>
                <c:pt idx="32">
                  <c:v>308.62</c:v>
                </c:pt>
                <c:pt idx="33">
                  <c:v>640.18000000000006</c:v>
                </c:pt>
                <c:pt idx="34">
                  <c:v>246.39</c:v>
                </c:pt>
                <c:pt idx="35">
                  <c:v>253.38</c:v>
                </c:pt>
                <c:pt idx="36">
                  <c:v>200</c:v>
                </c:pt>
                <c:pt idx="37">
                  <c:v>200</c:v>
                </c:pt>
                <c:pt idx="38">
                  <c:v>300</c:v>
                </c:pt>
                <c:pt idx="39">
                  <c:v>200</c:v>
                </c:pt>
                <c:pt idx="40">
                  <c:v>4566.87</c:v>
                </c:pt>
                <c:pt idx="41">
                  <c:v>200</c:v>
                </c:pt>
                <c:pt idx="42">
                  <c:v>200</c:v>
                </c:pt>
                <c:pt idx="43">
                  <c:v>200</c:v>
                </c:pt>
                <c:pt idx="44">
                  <c:v>200</c:v>
                </c:pt>
                <c:pt idx="45">
                  <c:v>200</c:v>
                </c:pt>
                <c:pt idx="46">
                  <c:v>225.7</c:v>
                </c:pt>
                <c:pt idx="47">
                  <c:v>200</c:v>
                </c:pt>
                <c:pt idx="48">
                  <c:v>200</c:v>
                </c:pt>
                <c:pt idx="49">
                  <c:v>330</c:v>
                </c:pt>
                <c:pt idx="50">
                  <c:v>640</c:v>
                </c:pt>
                <c:pt idx="51">
                  <c:v>200</c:v>
                </c:pt>
                <c:pt idx="52">
                  <c:v>200</c:v>
                </c:pt>
                <c:pt idx="53">
                  <c:v>1739.04</c:v>
                </c:pt>
                <c:pt idx="54">
                  <c:v>220</c:v>
                </c:pt>
                <c:pt idx="55">
                  <c:v>200</c:v>
                </c:pt>
                <c:pt idx="56">
                  <c:v>200</c:v>
                </c:pt>
                <c:pt idx="57">
                  <c:v>0</c:v>
                </c:pt>
                <c:pt idx="58">
                  <c:v>7.77</c:v>
                </c:pt>
                <c:pt idx="59">
                  <c:v>0</c:v>
                </c:pt>
                <c:pt idx="60">
                  <c:v>0</c:v>
                </c:pt>
                <c:pt idx="61">
                  <c:v>0</c:v>
                </c:pt>
                <c:pt idx="62">
                  <c:v>0</c:v>
                </c:pt>
                <c:pt idx="63">
                  <c:v>7.5</c:v>
                </c:pt>
                <c:pt idx="64">
                  <c:v>540</c:v>
                </c:pt>
                <c:pt idx="65">
                  <c:v>0</c:v>
                </c:pt>
                <c:pt idx="66">
                  <c:v>74</c:v>
                </c:pt>
                <c:pt idx="67">
                  <c:v>0</c:v>
                </c:pt>
                <c:pt idx="68">
                  <c:v>831</c:v>
                </c:pt>
                <c:pt idx="69">
                  <c:v>6712</c:v>
                </c:pt>
                <c:pt idx="70">
                  <c:v>4490.5</c:v>
                </c:pt>
                <c:pt idx="71">
                  <c:v>0</c:v>
                </c:pt>
                <c:pt idx="72">
                  <c:v>4064</c:v>
                </c:pt>
                <c:pt idx="73">
                  <c:v>1876.9</c:v>
                </c:pt>
                <c:pt idx="74">
                  <c:v>113</c:v>
                </c:pt>
                <c:pt idx="75">
                  <c:v>0</c:v>
                </c:pt>
                <c:pt idx="76">
                  <c:v>0</c:v>
                </c:pt>
                <c:pt idx="77">
                  <c:v>0</c:v>
                </c:pt>
                <c:pt idx="78">
                  <c:v>0</c:v>
                </c:pt>
                <c:pt idx="79">
                  <c:v>0</c:v>
                </c:pt>
              </c:numCache>
            </c:numRef>
          </c:val>
          <c:smooth val="0"/>
          <c:extLst xmlns:c16r2="http://schemas.microsoft.com/office/drawing/2015/06/chart">
            <c:ext xmlns:c16="http://schemas.microsoft.com/office/drawing/2014/chart" uri="{C3380CC4-5D6E-409C-BE32-E72D297353CC}">
              <c16:uniqueId val="{00000000-A0FA-49F8-A4E4-8967FEBFE752}"/>
            </c:ext>
          </c:extLst>
        </c:ser>
        <c:ser>
          <c:idx val="1"/>
          <c:order val="1"/>
          <c:tx>
            <c:strRef>
              <c:f>Sheet2!$M$1</c:f>
              <c:strCache>
                <c:ptCount val="1"/>
                <c:pt idx="0">
                  <c:v>Payments</c:v>
                </c:pt>
              </c:strCache>
            </c:strRef>
          </c:tx>
          <c:spPr>
            <a:ln w="28575" cap="rnd">
              <a:solidFill>
                <a:schemeClr val="accent2"/>
              </a:solidFill>
              <a:round/>
            </a:ln>
            <a:effectLst/>
          </c:spPr>
          <c:marker>
            <c:symbol val="none"/>
          </c:marker>
          <c:cat>
            <c:numRef>
              <c:f>Sheet2!$K$2:$K$1400</c:f>
              <c:numCache>
                <c:formatCode>m/d/yyyy</c:formatCode>
                <c:ptCount val="1399"/>
                <c:pt idx="0">
                  <c:v>40118</c:v>
                </c:pt>
                <c:pt idx="1">
                  <c:v>40148</c:v>
                </c:pt>
                <c:pt idx="2">
                  <c:v>40179</c:v>
                </c:pt>
                <c:pt idx="3">
                  <c:v>40210</c:v>
                </c:pt>
                <c:pt idx="4">
                  <c:v>40238</c:v>
                </c:pt>
                <c:pt idx="5">
                  <c:v>40269</c:v>
                </c:pt>
                <c:pt idx="6">
                  <c:v>40299</c:v>
                </c:pt>
                <c:pt idx="7">
                  <c:v>40330</c:v>
                </c:pt>
                <c:pt idx="8">
                  <c:v>40360</c:v>
                </c:pt>
                <c:pt idx="9">
                  <c:v>40391</c:v>
                </c:pt>
                <c:pt idx="10">
                  <c:v>40422</c:v>
                </c:pt>
                <c:pt idx="11">
                  <c:v>40452</c:v>
                </c:pt>
                <c:pt idx="12">
                  <c:v>40483</c:v>
                </c:pt>
                <c:pt idx="13">
                  <c:v>40513</c:v>
                </c:pt>
                <c:pt idx="14">
                  <c:v>40544</c:v>
                </c:pt>
                <c:pt idx="15">
                  <c:v>40575</c:v>
                </c:pt>
                <c:pt idx="16">
                  <c:v>40603</c:v>
                </c:pt>
                <c:pt idx="17">
                  <c:v>40634</c:v>
                </c:pt>
                <c:pt idx="18">
                  <c:v>40664</c:v>
                </c:pt>
                <c:pt idx="19">
                  <c:v>40695</c:v>
                </c:pt>
                <c:pt idx="20">
                  <c:v>40725</c:v>
                </c:pt>
                <c:pt idx="21">
                  <c:v>40756</c:v>
                </c:pt>
                <c:pt idx="22">
                  <c:v>40787</c:v>
                </c:pt>
                <c:pt idx="23">
                  <c:v>40817</c:v>
                </c:pt>
                <c:pt idx="24">
                  <c:v>40848</c:v>
                </c:pt>
                <c:pt idx="25">
                  <c:v>40878</c:v>
                </c:pt>
                <c:pt idx="26">
                  <c:v>40909</c:v>
                </c:pt>
                <c:pt idx="27">
                  <c:v>40940</c:v>
                </c:pt>
                <c:pt idx="28">
                  <c:v>40969</c:v>
                </c:pt>
                <c:pt idx="29">
                  <c:v>41000</c:v>
                </c:pt>
                <c:pt idx="30">
                  <c:v>41030</c:v>
                </c:pt>
                <c:pt idx="31">
                  <c:v>41061</c:v>
                </c:pt>
                <c:pt idx="32">
                  <c:v>41091</c:v>
                </c:pt>
                <c:pt idx="33">
                  <c:v>41122</c:v>
                </c:pt>
                <c:pt idx="34">
                  <c:v>41153</c:v>
                </c:pt>
                <c:pt idx="35">
                  <c:v>41183</c:v>
                </c:pt>
                <c:pt idx="36">
                  <c:v>41214</c:v>
                </c:pt>
                <c:pt idx="37">
                  <c:v>41244</c:v>
                </c:pt>
                <c:pt idx="38">
                  <c:v>41275</c:v>
                </c:pt>
                <c:pt idx="39">
                  <c:v>41306</c:v>
                </c:pt>
                <c:pt idx="40">
                  <c:v>41334</c:v>
                </c:pt>
                <c:pt idx="41">
                  <c:v>41365</c:v>
                </c:pt>
                <c:pt idx="42">
                  <c:v>41395</c:v>
                </c:pt>
                <c:pt idx="43">
                  <c:v>41426</c:v>
                </c:pt>
                <c:pt idx="44">
                  <c:v>41456</c:v>
                </c:pt>
                <c:pt idx="45">
                  <c:v>41487</c:v>
                </c:pt>
                <c:pt idx="46">
                  <c:v>41518</c:v>
                </c:pt>
                <c:pt idx="47">
                  <c:v>41548</c:v>
                </c:pt>
                <c:pt idx="48">
                  <c:v>41579</c:v>
                </c:pt>
                <c:pt idx="49">
                  <c:v>41609</c:v>
                </c:pt>
                <c:pt idx="50">
                  <c:v>41640</c:v>
                </c:pt>
                <c:pt idx="51">
                  <c:v>41671</c:v>
                </c:pt>
                <c:pt idx="52">
                  <c:v>41699</c:v>
                </c:pt>
                <c:pt idx="53">
                  <c:v>41730</c:v>
                </c:pt>
                <c:pt idx="54">
                  <c:v>41760</c:v>
                </c:pt>
                <c:pt idx="55">
                  <c:v>41791</c:v>
                </c:pt>
                <c:pt idx="56">
                  <c:v>41821</c:v>
                </c:pt>
                <c:pt idx="57">
                  <c:v>41852</c:v>
                </c:pt>
                <c:pt idx="58">
                  <c:v>41883</c:v>
                </c:pt>
                <c:pt idx="59">
                  <c:v>41913</c:v>
                </c:pt>
                <c:pt idx="60">
                  <c:v>41944</c:v>
                </c:pt>
                <c:pt idx="61">
                  <c:v>41974</c:v>
                </c:pt>
                <c:pt idx="62">
                  <c:v>42005</c:v>
                </c:pt>
                <c:pt idx="63">
                  <c:v>42036</c:v>
                </c:pt>
                <c:pt idx="64">
                  <c:v>42064</c:v>
                </c:pt>
                <c:pt idx="65">
                  <c:v>42095</c:v>
                </c:pt>
                <c:pt idx="66">
                  <c:v>42125</c:v>
                </c:pt>
                <c:pt idx="67">
                  <c:v>42156</c:v>
                </c:pt>
                <c:pt idx="68">
                  <c:v>42186</c:v>
                </c:pt>
                <c:pt idx="69">
                  <c:v>42217</c:v>
                </c:pt>
                <c:pt idx="70">
                  <c:v>42248</c:v>
                </c:pt>
                <c:pt idx="71">
                  <c:v>42278</c:v>
                </c:pt>
                <c:pt idx="72">
                  <c:v>42309</c:v>
                </c:pt>
                <c:pt idx="73">
                  <c:v>42339</c:v>
                </c:pt>
                <c:pt idx="74">
                  <c:v>42370</c:v>
                </c:pt>
                <c:pt idx="75">
                  <c:v>42401</c:v>
                </c:pt>
                <c:pt idx="76">
                  <c:v>42430</c:v>
                </c:pt>
                <c:pt idx="77">
                  <c:v>42461</c:v>
                </c:pt>
                <c:pt idx="78">
                  <c:v>42491</c:v>
                </c:pt>
                <c:pt idx="79">
                  <c:v>42522</c:v>
                </c:pt>
              </c:numCache>
            </c:numRef>
          </c:cat>
          <c:val>
            <c:numRef>
              <c:f>Sheet2!$M$2:$M$1400</c:f>
              <c:numCache>
                <c:formatCode>General</c:formatCode>
                <c:ptCount val="1399"/>
                <c:pt idx="0">
                  <c:v>723.54</c:v>
                </c:pt>
                <c:pt idx="1">
                  <c:v>1264.8999999999999</c:v>
                </c:pt>
                <c:pt idx="2">
                  <c:v>1115.5800000000002</c:v>
                </c:pt>
                <c:pt idx="3">
                  <c:v>1252.55</c:v>
                </c:pt>
                <c:pt idx="4">
                  <c:v>1236.22</c:v>
                </c:pt>
                <c:pt idx="5">
                  <c:v>681.58999999999992</c:v>
                </c:pt>
                <c:pt idx="6">
                  <c:v>84.8</c:v>
                </c:pt>
                <c:pt idx="7">
                  <c:v>2262.7499999999995</c:v>
                </c:pt>
                <c:pt idx="8">
                  <c:v>12.25</c:v>
                </c:pt>
                <c:pt idx="9">
                  <c:v>0</c:v>
                </c:pt>
                <c:pt idx="10">
                  <c:v>131.9</c:v>
                </c:pt>
                <c:pt idx="11">
                  <c:v>2348.6699999999992</c:v>
                </c:pt>
                <c:pt idx="12">
                  <c:v>333.9</c:v>
                </c:pt>
                <c:pt idx="13">
                  <c:v>416.28</c:v>
                </c:pt>
                <c:pt idx="14">
                  <c:v>836.38000000000011</c:v>
                </c:pt>
                <c:pt idx="15">
                  <c:v>374.14</c:v>
                </c:pt>
                <c:pt idx="16">
                  <c:v>1137.1499999999999</c:v>
                </c:pt>
                <c:pt idx="17">
                  <c:v>1427.7900000000002</c:v>
                </c:pt>
                <c:pt idx="18">
                  <c:v>545.9</c:v>
                </c:pt>
                <c:pt idx="19">
                  <c:v>755.5200000000001</c:v>
                </c:pt>
                <c:pt idx="20">
                  <c:v>5394.8</c:v>
                </c:pt>
                <c:pt idx="21">
                  <c:v>4566.93</c:v>
                </c:pt>
                <c:pt idx="22">
                  <c:v>2753.01</c:v>
                </c:pt>
                <c:pt idx="23">
                  <c:v>3510.92</c:v>
                </c:pt>
                <c:pt idx="24">
                  <c:v>7051.4899999999989</c:v>
                </c:pt>
                <c:pt idx="25">
                  <c:v>3330.4000000000005</c:v>
                </c:pt>
                <c:pt idx="26">
                  <c:v>3446.0600000000004</c:v>
                </c:pt>
                <c:pt idx="27">
                  <c:v>1822.79</c:v>
                </c:pt>
                <c:pt idx="28">
                  <c:v>2506.3100000000004</c:v>
                </c:pt>
                <c:pt idx="29">
                  <c:v>3982.61</c:v>
                </c:pt>
                <c:pt idx="30">
                  <c:v>3018.36</c:v>
                </c:pt>
                <c:pt idx="31">
                  <c:v>1985.5099999999998</c:v>
                </c:pt>
                <c:pt idx="32">
                  <c:v>2889.39</c:v>
                </c:pt>
                <c:pt idx="33">
                  <c:v>2770.6200000000003</c:v>
                </c:pt>
                <c:pt idx="34">
                  <c:v>3821.67</c:v>
                </c:pt>
                <c:pt idx="35">
                  <c:v>2915.16</c:v>
                </c:pt>
                <c:pt idx="36">
                  <c:v>31427.580000000009</c:v>
                </c:pt>
                <c:pt idx="37">
                  <c:v>1784.05</c:v>
                </c:pt>
                <c:pt idx="38">
                  <c:v>795.52</c:v>
                </c:pt>
                <c:pt idx="39">
                  <c:v>1723.01</c:v>
                </c:pt>
                <c:pt idx="40">
                  <c:v>637.06000000000006</c:v>
                </c:pt>
                <c:pt idx="41">
                  <c:v>4176.42</c:v>
                </c:pt>
                <c:pt idx="42">
                  <c:v>2803.51</c:v>
                </c:pt>
                <c:pt idx="43">
                  <c:v>2453.5700000000002</c:v>
                </c:pt>
                <c:pt idx="44">
                  <c:v>1879.41</c:v>
                </c:pt>
                <c:pt idx="45">
                  <c:v>2203.6400000000003</c:v>
                </c:pt>
                <c:pt idx="46">
                  <c:v>1660.0299999999997</c:v>
                </c:pt>
                <c:pt idx="47">
                  <c:v>2667.71</c:v>
                </c:pt>
                <c:pt idx="48">
                  <c:v>1627.8999999999996</c:v>
                </c:pt>
                <c:pt idx="49">
                  <c:v>1134.48</c:v>
                </c:pt>
                <c:pt idx="50">
                  <c:v>2455.85</c:v>
                </c:pt>
                <c:pt idx="51">
                  <c:v>1911.5100000000002</c:v>
                </c:pt>
                <c:pt idx="52">
                  <c:v>1383.73</c:v>
                </c:pt>
                <c:pt idx="53">
                  <c:v>1920.38</c:v>
                </c:pt>
                <c:pt idx="54">
                  <c:v>1998.6399999999999</c:v>
                </c:pt>
                <c:pt idx="55">
                  <c:v>2164.31</c:v>
                </c:pt>
                <c:pt idx="56">
                  <c:v>5073.7400000000007</c:v>
                </c:pt>
                <c:pt idx="57">
                  <c:v>3929.8599999999997</c:v>
                </c:pt>
                <c:pt idx="58">
                  <c:v>2797.89</c:v>
                </c:pt>
                <c:pt idx="59">
                  <c:v>180.14000000000001</c:v>
                </c:pt>
                <c:pt idx="60">
                  <c:v>1154.83</c:v>
                </c:pt>
                <c:pt idx="61">
                  <c:v>3028.04</c:v>
                </c:pt>
                <c:pt idx="62">
                  <c:v>2039.4599999999998</c:v>
                </c:pt>
                <c:pt idx="63">
                  <c:v>7803.9400000000014</c:v>
                </c:pt>
                <c:pt idx="64">
                  <c:v>1676.03</c:v>
                </c:pt>
                <c:pt idx="65">
                  <c:v>2723.41</c:v>
                </c:pt>
                <c:pt idx="66">
                  <c:v>505.62</c:v>
                </c:pt>
                <c:pt idx="67">
                  <c:v>1679.0300000000002</c:v>
                </c:pt>
                <c:pt idx="68">
                  <c:v>941.83</c:v>
                </c:pt>
                <c:pt idx="69">
                  <c:v>3228.89</c:v>
                </c:pt>
                <c:pt idx="70">
                  <c:v>2135.66</c:v>
                </c:pt>
                <c:pt idx="71">
                  <c:v>5468.26</c:v>
                </c:pt>
                <c:pt idx="72">
                  <c:v>2575.5899999999997</c:v>
                </c:pt>
                <c:pt idx="73">
                  <c:v>4302.78</c:v>
                </c:pt>
                <c:pt idx="74">
                  <c:v>1072.3899999999999</c:v>
                </c:pt>
                <c:pt idx="75">
                  <c:v>0</c:v>
                </c:pt>
                <c:pt idx="76">
                  <c:v>0</c:v>
                </c:pt>
                <c:pt idx="77">
                  <c:v>0</c:v>
                </c:pt>
                <c:pt idx="78">
                  <c:v>0</c:v>
                </c:pt>
                <c:pt idx="79">
                  <c:v>294.55</c:v>
                </c:pt>
              </c:numCache>
            </c:numRef>
          </c:val>
          <c:smooth val="0"/>
          <c:extLst xmlns:c16r2="http://schemas.microsoft.com/office/drawing/2015/06/chart">
            <c:ext xmlns:c16="http://schemas.microsoft.com/office/drawing/2014/chart" uri="{C3380CC4-5D6E-409C-BE32-E72D297353CC}">
              <c16:uniqueId val="{00000001-A0FA-49F8-A4E4-8967FEBFE752}"/>
            </c:ext>
          </c:extLst>
        </c:ser>
        <c:dLbls>
          <c:showLegendKey val="0"/>
          <c:showVal val="0"/>
          <c:showCatName val="0"/>
          <c:showSerName val="0"/>
          <c:showPercent val="0"/>
          <c:showBubbleSize val="0"/>
        </c:dLbls>
        <c:marker val="1"/>
        <c:smooth val="0"/>
        <c:axId val="94223360"/>
        <c:axId val="94229248"/>
      </c:lineChart>
      <c:dateAx>
        <c:axId val="94223360"/>
        <c:scaling>
          <c:orientation val="minMax"/>
        </c:scaling>
        <c:delete val="0"/>
        <c:axPos val="b"/>
        <c:numFmt formatCode="m/d/yy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4229248"/>
        <c:crosses val="autoZero"/>
        <c:auto val="1"/>
        <c:lblOffset val="100"/>
        <c:baseTimeUnit val="months"/>
      </c:dateAx>
      <c:valAx>
        <c:axId val="942292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422336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900"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bg1"/>
    </cs:fontRef>
    <cs:spPr>
      <a:solidFill>
        <a:schemeClr val="tx1">
          <a:lumMod val="50000"/>
          <a:lumOff val="50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1600"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900" kern="1200" spc="20" baseline="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913" cy="496888"/>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sz="quarter" idx="1"/>
          </p:nvPr>
        </p:nvSpPr>
        <p:spPr>
          <a:xfrm>
            <a:off x="3898900" y="0"/>
            <a:ext cx="2982913" cy="496888"/>
          </a:xfrm>
          <a:prstGeom prst="rect">
            <a:avLst/>
          </a:prstGeom>
        </p:spPr>
        <p:txBody>
          <a:bodyPr vert="horz" lIns="91440" tIns="45720" rIns="91440" bIns="45720" rtlCol="0"/>
          <a:lstStyle>
            <a:lvl1pPr algn="r">
              <a:defRPr sz="1200"/>
            </a:lvl1pPr>
          </a:lstStyle>
          <a:p>
            <a:fld id="{E422453F-A690-40C3-B0AF-20E4B6A817CC}" type="datetimeFigureOut">
              <a:rPr lang="en-AU" smtClean="0"/>
              <a:t>11/10/2017</a:t>
            </a:fld>
            <a:endParaRPr lang="en-AU" dirty="0"/>
          </a:p>
        </p:txBody>
      </p:sp>
      <p:sp>
        <p:nvSpPr>
          <p:cNvPr id="4" name="Footer Placeholder 3"/>
          <p:cNvSpPr>
            <a:spLocks noGrp="1"/>
          </p:cNvSpPr>
          <p:nvPr>
            <p:ph type="ftr" sz="quarter" idx="2"/>
          </p:nvPr>
        </p:nvSpPr>
        <p:spPr>
          <a:xfrm>
            <a:off x="0" y="9409113"/>
            <a:ext cx="2982913" cy="496887"/>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p:cNvSpPr>
            <a:spLocks noGrp="1"/>
          </p:cNvSpPr>
          <p:nvPr>
            <p:ph type="sldNum" sz="quarter" idx="3"/>
          </p:nvPr>
        </p:nvSpPr>
        <p:spPr>
          <a:xfrm>
            <a:off x="3898900" y="9409113"/>
            <a:ext cx="2982913" cy="496887"/>
          </a:xfrm>
          <a:prstGeom prst="rect">
            <a:avLst/>
          </a:prstGeom>
        </p:spPr>
        <p:txBody>
          <a:bodyPr vert="horz" lIns="91440" tIns="45720" rIns="91440" bIns="45720" rtlCol="0" anchor="b"/>
          <a:lstStyle>
            <a:lvl1pPr algn="r">
              <a:defRPr sz="1200"/>
            </a:lvl1pPr>
          </a:lstStyle>
          <a:p>
            <a:fld id="{390BAF4B-600F-44A7-A22F-72373F15FD57}" type="slidenum">
              <a:rPr lang="en-AU" smtClean="0"/>
              <a:t>‹#›</a:t>
            </a:fld>
            <a:endParaRPr lang="en-AU" dirty="0"/>
          </a:p>
        </p:txBody>
      </p:sp>
    </p:spTree>
    <p:extLst>
      <p:ext uri="{BB962C8B-B14F-4D97-AF65-F5344CB8AC3E}">
        <p14:creationId xmlns:p14="http://schemas.microsoft.com/office/powerpoint/2010/main" val="17979831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807" cy="497020"/>
          </a:xfrm>
          <a:prstGeom prst="rect">
            <a:avLst/>
          </a:prstGeom>
        </p:spPr>
        <p:txBody>
          <a:bodyPr vert="horz" lIns="95939" tIns="47969" rIns="95939" bIns="47969" rtlCol="0"/>
          <a:lstStyle>
            <a:lvl1pPr algn="l">
              <a:defRPr sz="1300"/>
            </a:lvl1pPr>
          </a:lstStyle>
          <a:p>
            <a:endParaRPr lang="en-AU" dirty="0"/>
          </a:p>
        </p:txBody>
      </p:sp>
      <p:sp>
        <p:nvSpPr>
          <p:cNvPr id="3" name="Date Placeholder 2"/>
          <p:cNvSpPr>
            <a:spLocks noGrp="1"/>
          </p:cNvSpPr>
          <p:nvPr>
            <p:ph type="dt" idx="1"/>
          </p:nvPr>
        </p:nvSpPr>
        <p:spPr>
          <a:xfrm>
            <a:off x="3899000" y="0"/>
            <a:ext cx="2982807" cy="497020"/>
          </a:xfrm>
          <a:prstGeom prst="rect">
            <a:avLst/>
          </a:prstGeom>
        </p:spPr>
        <p:txBody>
          <a:bodyPr vert="horz" lIns="95939" tIns="47969" rIns="95939" bIns="47969" rtlCol="0"/>
          <a:lstStyle>
            <a:lvl1pPr algn="r">
              <a:defRPr sz="1300"/>
            </a:lvl1pPr>
          </a:lstStyle>
          <a:p>
            <a:fld id="{5C686B08-C164-487B-82EF-870562AFD456}" type="datetimeFigureOut">
              <a:rPr lang="en-AU" smtClean="0"/>
              <a:t>11/10/2017</a:t>
            </a:fld>
            <a:endParaRPr lang="en-AU" dirty="0"/>
          </a:p>
        </p:txBody>
      </p:sp>
      <p:sp>
        <p:nvSpPr>
          <p:cNvPr id="4" name="Slide Image Placeholder 3"/>
          <p:cNvSpPr>
            <a:spLocks noGrp="1" noRot="1" noChangeAspect="1"/>
          </p:cNvSpPr>
          <p:nvPr>
            <p:ph type="sldImg" idx="2"/>
          </p:nvPr>
        </p:nvSpPr>
        <p:spPr>
          <a:xfrm>
            <a:off x="469900" y="1238250"/>
            <a:ext cx="5943600" cy="3343275"/>
          </a:xfrm>
          <a:prstGeom prst="rect">
            <a:avLst/>
          </a:prstGeom>
          <a:noFill/>
          <a:ln w="12700">
            <a:solidFill>
              <a:prstClr val="black"/>
            </a:solidFill>
          </a:ln>
        </p:spPr>
        <p:txBody>
          <a:bodyPr vert="horz" lIns="95939" tIns="47969" rIns="95939" bIns="47969" rtlCol="0" anchor="ctr"/>
          <a:lstStyle/>
          <a:p>
            <a:endParaRPr lang="en-AU" dirty="0"/>
          </a:p>
        </p:txBody>
      </p:sp>
      <p:sp>
        <p:nvSpPr>
          <p:cNvPr id="5" name="Notes Placeholder 4"/>
          <p:cNvSpPr>
            <a:spLocks noGrp="1"/>
          </p:cNvSpPr>
          <p:nvPr>
            <p:ph type="body" sz="quarter" idx="3"/>
          </p:nvPr>
        </p:nvSpPr>
        <p:spPr>
          <a:xfrm>
            <a:off x="688340" y="4767262"/>
            <a:ext cx="5506720" cy="3900488"/>
          </a:xfrm>
          <a:prstGeom prst="rect">
            <a:avLst/>
          </a:prstGeom>
        </p:spPr>
        <p:txBody>
          <a:bodyPr vert="horz" lIns="95939" tIns="47969" rIns="95939" bIns="4796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08981"/>
            <a:ext cx="2982807" cy="497019"/>
          </a:xfrm>
          <a:prstGeom prst="rect">
            <a:avLst/>
          </a:prstGeom>
        </p:spPr>
        <p:txBody>
          <a:bodyPr vert="horz" lIns="95939" tIns="47969" rIns="95939" bIns="47969" rtlCol="0" anchor="b"/>
          <a:lstStyle>
            <a:lvl1pPr algn="l">
              <a:defRPr sz="1300"/>
            </a:lvl1pPr>
          </a:lstStyle>
          <a:p>
            <a:endParaRPr lang="en-AU" dirty="0"/>
          </a:p>
        </p:txBody>
      </p:sp>
      <p:sp>
        <p:nvSpPr>
          <p:cNvPr id="7" name="Slide Number Placeholder 6"/>
          <p:cNvSpPr>
            <a:spLocks noGrp="1"/>
          </p:cNvSpPr>
          <p:nvPr>
            <p:ph type="sldNum" sz="quarter" idx="5"/>
          </p:nvPr>
        </p:nvSpPr>
        <p:spPr>
          <a:xfrm>
            <a:off x="3899000" y="9408981"/>
            <a:ext cx="2982807" cy="497019"/>
          </a:xfrm>
          <a:prstGeom prst="rect">
            <a:avLst/>
          </a:prstGeom>
        </p:spPr>
        <p:txBody>
          <a:bodyPr vert="horz" lIns="95939" tIns="47969" rIns="95939" bIns="47969" rtlCol="0" anchor="b"/>
          <a:lstStyle>
            <a:lvl1pPr algn="r">
              <a:defRPr sz="1300"/>
            </a:lvl1pPr>
          </a:lstStyle>
          <a:p>
            <a:fld id="{BE0EC34F-17A2-4FC7-BE8F-164E941C396D}" type="slidenum">
              <a:rPr lang="en-AU" smtClean="0"/>
              <a:t>‹#›</a:t>
            </a:fld>
            <a:endParaRPr lang="en-AU" dirty="0"/>
          </a:p>
        </p:txBody>
      </p:sp>
    </p:spTree>
    <p:extLst>
      <p:ext uri="{BB962C8B-B14F-4D97-AF65-F5344CB8AC3E}">
        <p14:creationId xmlns:p14="http://schemas.microsoft.com/office/powerpoint/2010/main" val="4781633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Rot="1" noChangeAspect="1" noTextEdit="1"/>
          </p:cNvSpPr>
          <p:nvPr>
            <p:ph type="sldImg"/>
          </p:nvPr>
        </p:nvSpPr>
        <p:spPr bwMode="auto">
          <a:noFill/>
          <a:ln>
            <a:solidFill>
              <a:srgbClr val="000000"/>
            </a:solidFill>
            <a:miter lim="800000"/>
            <a:headEnd/>
            <a:tailEnd/>
          </a:ln>
        </p:spPr>
      </p:sp>
      <p:sp>
        <p:nvSpPr>
          <p:cNvPr id="41986"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AU" dirty="0"/>
          </a:p>
        </p:txBody>
      </p:sp>
      <p:sp>
        <p:nvSpPr>
          <p:cNvPr id="2" name="Header Placeholder 1"/>
          <p:cNvSpPr>
            <a:spLocks noGrp="1"/>
          </p:cNvSpPr>
          <p:nvPr>
            <p:ph type="hdr" sz="quarter" idx="10"/>
          </p:nvPr>
        </p:nvSpPr>
        <p:spPr/>
        <p:txBody>
          <a:bodyPr/>
          <a:lstStyle/>
          <a:p>
            <a:pPr>
              <a:defRPr/>
            </a:pPr>
            <a:r>
              <a:rPr lang="en-AU" dirty="0"/>
              <a:t>COMMERCIAL IN CONFIDENCE</a:t>
            </a:r>
          </a:p>
        </p:txBody>
      </p:sp>
    </p:spTree>
    <p:extLst>
      <p:ext uri="{BB962C8B-B14F-4D97-AF65-F5344CB8AC3E}">
        <p14:creationId xmlns:p14="http://schemas.microsoft.com/office/powerpoint/2010/main" val="33180999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t>Social Media</a:t>
            </a:r>
          </a:p>
          <a:p>
            <a:r>
              <a:rPr lang="en-AU" sz="1200" dirty="0"/>
              <a:t>Websites</a:t>
            </a:r>
          </a:p>
          <a:p>
            <a:r>
              <a:rPr lang="en-AU" sz="1200" dirty="0"/>
              <a:t>Government databases</a:t>
            </a:r>
          </a:p>
          <a:p>
            <a:r>
              <a:rPr lang="en-AU" sz="1200" dirty="0"/>
              <a:t>Commercial databases</a:t>
            </a:r>
          </a:p>
          <a:p>
            <a:r>
              <a:rPr lang="en-AU" sz="1200" dirty="0"/>
              <a:t>Public online databases</a:t>
            </a:r>
          </a:p>
          <a:p>
            <a:r>
              <a:rPr lang="en-AU" sz="1200" dirty="0"/>
              <a:t>Smartphone apps.</a:t>
            </a:r>
          </a:p>
        </p:txBody>
      </p:sp>
      <p:sp>
        <p:nvSpPr>
          <p:cNvPr id="4" name="Slide Number Placeholder 3"/>
          <p:cNvSpPr>
            <a:spLocks noGrp="1"/>
          </p:cNvSpPr>
          <p:nvPr>
            <p:ph type="sldNum" sz="quarter" idx="10"/>
          </p:nvPr>
        </p:nvSpPr>
        <p:spPr/>
        <p:txBody>
          <a:bodyPr/>
          <a:lstStyle/>
          <a:p>
            <a:fld id="{BE0EC34F-17A2-4FC7-BE8F-164E941C396D}" type="slidenum">
              <a:rPr lang="en-AU" smtClean="0"/>
              <a:t>14</a:t>
            </a:fld>
            <a:endParaRPr lang="en-AU" dirty="0"/>
          </a:p>
        </p:txBody>
      </p:sp>
    </p:spTree>
    <p:extLst>
      <p:ext uri="{BB962C8B-B14F-4D97-AF65-F5344CB8AC3E}">
        <p14:creationId xmlns:p14="http://schemas.microsoft.com/office/powerpoint/2010/main" val="2997957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t>Social Media</a:t>
            </a:r>
          </a:p>
          <a:p>
            <a:r>
              <a:rPr lang="en-AU" sz="1200" dirty="0"/>
              <a:t>Websites</a:t>
            </a:r>
          </a:p>
          <a:p>
            <a:r>
              <a:rPr lang="en-AU" sz="1200" dirty="0"/>
              <a:t>Government databases</a:t>
            </a:r>
          </a:p>
          <a:p>
            <a:r>
              <a:rPr lang="en-AU" sz="1200" dirty="0"/>
              <a:t>Commercial databases</a:t>
            </a:r>
          </a:p>
          <a:p>
            <a:r>
              <a:rPr lang="en-AU" sz="1200" dirty="0"/>
              <a:t>Public online databases</a:t>
            </a:r>
          </a:p>
          <a:p>
            <a:r>
              <a:rPr lang="en-AU" sz="1200" dirty="0"/>
              <a:t>Smartphone apps.</a:t>
            </a:r>
          </a:p>
        </p:txBody>
      </p:sp>
      <p:sp>
        <p:nvSpPr>
          <p:cNvPr id="4" name="Slide Number Placeholder 3"/>
          <p:cNvSpPr>
            <a:spLocks noGrp="1"/>
          </p:cNvSpPr>
          <p:nvPr>
            <p:ph type="sldNum" sz="quarter" idx="10"/>
          </p:nvPr>
        </p:nvSpPr>
        <p:spPr/>
        <p:txBody>
          <a:bodyPr/>
          <a:lstStyle/>
          <a:p>
            <a:fld id="{BE0EC34F-17A2-4FC7-BE8F-164E941C396D}" type="slidenum">
              <a:rPr lang="en-AU" smtClean="0"/>
              <a:t>15</a:t>
            </a:fld>
            <a:endParaRPr lang="en-AU" dirty="0"/>
          </a:p>
        </p:txBody>
      </p:sp>
    </p:spTree>
    <p:extLst>
      <p:ext uri="{BB962C8B-B14F-4D97-AF65-F5344CB8AC3E}">
        <p14:creationId xmlns:p14="http://schemas.microsoft.com/office/powerpoint/2010/main" val="2229013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t>Social Media</a:t>
            </a:r>
          </a:p>
          <a:p>
            <a:r>
              <a:rPr lang="en-AU" sz="1200" dirty="0"/>
              <a:t>Websites</a:t>
            </a:r>
          </a:p>
          <a:p>
            <a:r>
              <a:rPr lang="en-AU" sz="1200" dirty="0"/>
              <a:t>Government databases</a:t>
            </a:r>
          </a:p>
          <a:p>
            <a:r>
              <a:rPr lang="en-AU" sz="1200" dirty="0"/>
              <a:t>Commercial databases</a:t>
            </a:r>
          </a:p>
          <a:p>
            <a:r>
              <a:rPr lang="en-AU" sz="1200" dirty="0"/>
              <a:t>Public online databases</a:t>
            </a:r>
          </a:p>
          <a:p>
            <a:r>
              <a:rPr lang="en-AU" sz="1200" dirty="0"/>
              <a:t>Smartphone apps.</a:t>
            </a:r>
          </a:p>
        </p:txBody>
      </p:sp>
      <p:sp>
        <p:nvSpPr>
          <p:cNvPr id="4" name="Slide Number Placeholder 3"/>
          <p:cNvSpPr>
            <a:spLocks noGrp="1"/>
          </p:cNvSpPr>
          <p:nvPr>
            <p:ph type="sldNum" sz="quarter" idx="10"/>
          </p:nvPr>
        </p:nvSpPr>
        <p:spPr/>
        <p:txBody>
          <a:bodyPr/>
          <a:lstStyle/>
          <a:p>
            <a:fld id="{BE0EC34F-17A2-4FC7-BE8F-164E941C396D}" type="slidenum">
              <a:rPr lang="en-AU" smtClean="0"/>
              <a:t>21</a:t>
            </a:fld>
            <a:endParaRPr lang="en-AU" dirty="0"/>
          </a:p>
        </p:txBody>
      </p:sp>
    </p:spTree>
    <p:extLst>
      <p:ext uri="{BB962C8B-B14F-4D97-AF65-F5344CB8AC3E}">
        <p14:creationId xmlns:p14="http://schemas.microsoft.com/office/powerpoint/2010/main" val="1587190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E0EC34F-17A2-4FC7-BE8F-164E941C396D}" type="slidenum">
              <a:rPr lang="en-AU" smtClean="0"/>
              <a:t>24</a:t>
            </a:fld>
            <a:endParaRPr lang="en-AU" dirty="0"/>
          </a:p>
        </p:txBody>
      </p:sp>
    </p:spTree>
    <p:extLst>
      <p:ext uri="{BB962C8B-B14F-4D97-AF65-F5344CB8AC3E}">
        <p14:creationId xmlns:p14="http://schemas.microsoft.com/office/powerpoint/2010/main" val="5813151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t>Social Media</a:t>
            </a:r>
          </a:p>
          <a:p>
            <a:r>
              <a:rPr lang="en-AU" sz="1200" dirty="0"/>
              <a:t>Websites</a:t>
            </a:r>
          </a:p>
          <a:p>
            <a:r>
              <a:rPr lang="en-AU" sz="1200" dirty="0"/>
              <a:t>Government databases</a:t>
            </a:r>
          </a:p>
          <a:p>
            <a:r>
              <a:rPr lang="en-AU" sz="1200" dirty="0"/>
              <a:t>Commercial databases</a:t>
            </a:r>
          </a:p>
          <a:p>
            <a:r>
              <a:rPr lang="en-AU" sz="1200" dirty="0"/>
              <a:t>Public online databases</a:t>
            </a:r>
          </a:p>
          <a:p>
            <a:r>
              <a:rPr lang="en-AU" sz="1200" dirty="0"/>
              <a:t>Smartphone apps.</a:t>
            </a:r>
          </a:p>
        </p:txBody>
      </p:sp>
      <p:sp>
        <p:nvSpPr>
          <p:cNvPr id="4" name="Slide Number Placeholder 3"/>
          <p:cNvSpPr>
            <a:spLocks noGrp="1"/>
          </p:cNvSpPr>
          <p:nvPr>
            <p:ph type="sldNum" sz="quarter" idx="10"/>
          </p:nvPr>
        </p:nvSpPr>
        <p:spPr/>
        <p:txBody>
          <a:bodyPr/>
          <a:lstStyle/>
          <a:p>
            <a:fld id="{BE0EC34F-17A2-4FC7-BE8F-164E941C396D}" type="slidenum">
              <a:rPr lang="en-AU" smtClean="0"/>
              <a:t>29</a:t>
            </a:fld>
            <a:endParaRPr lang="en-AU" dirty="0"/>
          </a:p>
        </p:txBody>
      </p:sp>
    </p:spTree>
    <p:extLst>
      <p:ext uri="{BB962C8B-B14F-4D97-AF65-F5344CB8AC3E}">
        <p14:creationId xmlns:p14="http://schemas.microsoft.com/office/powerpoint/2010/main" val="29438928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t>Social Media</a:t>
            </a:r>
          </a:p>
          <a:p>
            <a:r>
              <a:rPr lang="en-AU" sz="1200" dirty="0"/>
              <a:t>Websites</a:t>
            </a:r>
          </a:p>
          <a:p>
            <a:r>
              <a:rPr lang="en-AU" sz="1200" dirty="0"/>
              <a:t>Government databases</a:t>
            </a:r>
          </a:p>
          <a:p>
            <a:r>
              <a:rPr lang="en-AU" sz="1200" dirty="0"/>
              <a:t>Commercial databases</a:t>
            </a:r>
          </a:p>
          <a:p>
            <a:r>
              <a:rPr lang="en-AU" sz="1200" dirty="0"/>
              <a:t>Public online databases</a:t>
            </a:r>
          </a:p>
          <a:p>
            <a:r>
              <a:rPr lang="en-AU" sz="1200" dirty="0"/>
              <a:t>Smartphone apps.</a:t>
            </a:r>
          </a:p>
        </p:txBody>
      </p:sp>
      <p:sp>
        <p:nvSpPr>
          <p:cNvPr id="4" name="Slide Number Placeholder 3"/>
          <p:cNvSpPr>
            <a:spLocks noGrp="1"/>
          </p:cNvSpPr>
          <p:nvPr>
            <p:ph type="sldNum" sz="quarter" idx="10"/>
          </p:nvPr>
        </p:nvSpPr>
        <p:spPr/>
        <p:txBody>
          <a:bodyPr/>
          <a:lstStyle/>
          <a:p>
            <a:fld id="{BE0EC34F-17A2-4FC7-BE8F-164E941C396D}" type="slidenum">
              <a:rPr lang="en-AU" smtClean="0"/>
              <a:t>32</a:t>
            </a:fld>
            <a:endParaRPr lang="en-AU" dirty="0"/>
          </a:p>
        </p:txBody>
      </p:sp>
    </p:spTree>
    <p:extLst>
      <p:ext uri="{BB962C8B-B14F-4D97-AF65-F5344CB8AC3E}">
        <p14:creationId xmlns:p14="http://schemas.microsoft.com/office/powerpoint/2010/main" val="11589529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t>Social Media</a:t>
            </a:r>
          </a:p>
          <a:p>
            <a:r>
              <a:rPr lang="en-AU" sz="1200" dirty="0"/>
              <a:t>Websites</a:t>
            </a:r>
          </a:p>
          <a:p>
            <a:r>
              <a:rPr lang="en-AU" sz="1200" dirty="0"/>
              <a:t>Government databases</a:t>
            </a:r>
          </a:p>
          <a:p>
            <a:r>
              <a:rPr lang="en-AU" sz="1200" dirty="0"/>
              <a:t>Commercial databases</a:t>
            </a:r>
          </a:p>
          <a:p>
            <a:r>
              <a:rPr lang="en-AU" sz="1200" dirty="0"/>
              <a:t>Public online databases</a:t>
            </a:r>
          </a:p>
          <a:p>
            <a:r>
              <a:rPr lang="en-AU" sz="1200" dirty="0"/>
              <a:t>Smartphone apps.</a:t>
            </a:r>
          </a:p>
        </p:txBody>
      </p:sp>
      <p:sp>
        <p:nvSpPr>
          <p:cNvPr id="4" name="Slide Number Placeholder 3"/>
          <p:cNvSpPr>
            <a:spLocks noGrp="1"/>
          </p:cNvSpPr>
          <p:nvPr>
            <p:ph type="sldNum" sz="quarter" idx="10"/>
          </p:nvPr>
        </p:nvSpPr>
        <p:spPr/>
        <p:txBody>
          <a:bodyPr/>
          <a:lstStyle/>
          <a:p>
            <a:fld id="{BE0EC34F-17A2-4FC7-BE8F-164E941C396D}" type="slidenum">
              <a:rPr lang="en-AU" smtClean="0"/>
              <a:t>35</a:t>
            </a:fld>
            <a:endParaRPr lang="en-AU" dirty="0"/>
          </a:p>
        </p:txBody>
      </p:sp>
    </p:spTree>
    <p:extLst>
      <p:ext uri="{BB962C8B-B14F-4D97-AF65-F5344CB8AC3E}">
        <p14:creationId xmlns:p14="http://schemas.microsoft.com/office/powerpoint/2010/main" val="27632616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t>Social Media</a:t>
            </a:r>
          </a:p>
          <a:p>
            <a:r>
              <a:rPr lang="en-AU" sz="1200" dirty="0"/>
              <a:t>Websites</a:t>
            </a:r>
          </a:p>
          <a:p>
            <a:r>
              <a:rPr lang="en-AU" sz="1200" dirty="0"/>
              <a:t>Government databases</a:t>
            </a:r>
          </a:p>
          <a:p>
            <a:r>
              <a:rPr lang="en-AU" sz="1200" dirty="0"/>
              <a:t>Commercial databases</a:t>
            </a:r>
          </a:p>
          <a:p>
            <a:r>
              <a:rPr lang="en-AU" sz="1200" dirty="0"/>
              <a:t>Public online databases</a:t>
            </a:r>
          </a:p>
          <a:p>
            <a:r>
              <a:rPr lang="en-AU" sz="1200" dirty="0"/>
              <a:t>Smartphone apps.</a:t>
            </a:r>
          </a:p>
        </p:txBody>
      </p:sp>
      <p:sp>
        <p:nvSpPr>
          <p:cNvPr id="4" name="Slide Number Placeholder 3"/>
          <p:cNvSpPr>
            <a:spLocks noGrp="1"/>
          </p:cNvSpPr>
          <p:nvPr>
            <p:ph type="sldNum" sz="quarter" idx="10"/>
          </p:nvPr>
        </p:nvSpPr>
        <p:spPr/>
        <p:txBody>
          <a:bodyPr/>
          <a:lstStyle/>
          <a:p>
            <a:fld id="{BE0EC34F-17A2-4FC7-BE8F-164E941C396D}" type="slidenum">
              <a:rPr lang="en-AU" smtClean="0"/>
              <a:t>37</a:t>
            </a:fld>
            <a:endParaRPr lang="en-AU" dirty="0"/>
          </a:p>
        </p:txBody>
      </p:sp>
    </p:spTree>
    <p:extLst>
      <p:ext uri="{BB962C8B-B14F-4D97-AF65-F5344CB8AC3E}">
        <p14:creationId xmlns:p14="http://schemas.microsoft.com/office/powerpoint/2010/main" val="5963950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Rot="1" noChangeAspect="1" noTextEdit="1"/>
          </p:cNvSpPr>
          <p:nvPr>
            <p:ph type="sldImg"/>
          </p:nvPr>
        </p:nvSpPr>
        <p:spPr bwMode="auto">
          <a:noFill/>
          <a:ln>
            <a:solidFill>
              <a:srgbClr val="000000"/>
            </a:solidFill>
            <a:miter lim="800000"/>
            <a:headEnd/>
            <a:tailEnd/>
          </a:ln>
        </p:spPr>
      </p:sp>
      <p:sp>
        <p:nvSpPr>
          <p:cNvPr id="41986"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AU" dirty="0"/>
          </a:p>
        </p:txBody>
      </p:sp>
      <p:sp>
        <p:nvSpPr>
          <p:cNvPr id="2" name="Header Placeholder 1"/>
          <p:cNvSpPr>
            <a:spLocks noGrp="1"/>
          </p:cNvSpPr>
          <p:nvPr>
            <p:ph type="hdr" sz="quarter" idx="10"/>
          </p:nvPr>
        </p:nvSpPr>
        <p:spPr/>
        <p:txBody>
          <a:bodyPr/>
          <a:lstStyle/>
          <a:p>
            <a:pPr>
              <a:defRPr/>
            </a:pPr>
            <a:r>
              <a:rPr lang="en-AU" dirty="0"/>
              <a:t>COMMERCIAL IN CONFIDENCE</a:t>
            </a:r>
          </a:p>
        </p:txBody>
      </p:sp>
    </p:spTree>
    <p:extLst>
      <p:ext uri="{BB962C8B-B14F-4D97-AF65-F5344CB8AC3E}">
        <p14:creationId xmlns:p14="http://schemas.microsoft.com/office/powerpoint/2010/main" val="36815119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Rot="1" noChangeAspect="1" noTextEdit="1"/>
          </p:cNvSpPr>
          <p:nvPr>
            <p:ph type="sldImg"/>
          </p:nvPr>
        </p:nvSpPr>
        <p:spPr bwMode="auto">
          <a:noFill/>
          <a:ln>
            <a:solidFill>
              <a:srgbClr val="000000"/>
            </a:solidFill>
            <a:miter lim="800000"/>
            <a:headEnd/>
            <a:tailEnd/>
          </a:ln>
        </p:spPr>
      </p:sp>
      <p:sp>
        <p:nvSpPr>
          <p:cNvPr id="41986"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AU" dirty="0"/>
          </a:p>
        </p:txBody>
      </p:sp>
      <p:sp>
        <p:nvSpPr>
          <p:cNvPr id="2" name="Header Placeholder 1"/>
          <p:cNvSpPr>
            <a:spLocks noGrp="1"/>
          </p:cNvSpPr>
          <p:nvPr>
            <p:ph type="hdr" sz="quarter" idx="10"/>
          </p:nvPr>
        </p:nvSpPr>
        <p:spPr/>
        <p:txBody>
          <a:bodyPr/>
          <a:lstStyle/>
          <a:p>
            <a:pPr>
              <a:defRPr/>
            </a:pPr>
            <a:r>
              <a:rPr lang="en-AU" dirty="0"/>
              <a:t>COMMERCIAL IN CONFIDENCE</a:t>
            </a:r>
          </a:p>
        </p:txBody>
      </p:sp>
    </p:spTree>
    <p:extLst>
      <p:ext uri="{BB962C8B-B14F-4D97-AF65-F5344CB8AC3E}">
        <p14:creationId xmlns:p14="http://schemas.microsoft.com/office/powerpoint/2010/main" val="4259899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Rot="1" noChangeAspect="1" noTextEdit="1"/>
          </p:cNvSpPr>
          <p:nvPr>
            <p:ph type="sldImg"/>
          </p:nvPr>
        </p:nvSpPr>
        <p:spPr bwMode="auto">
          <a:noFill/>
          <a:ln>
            <a:solidFill>
              <a:srgbClr val="000000"/>
            </a:solidFill>
            <a:miter lim="800000"/>
            <a:headEnd/>
            <a:tailEnd/>
          </a:ln>
        </p:spPr>
      </p:sp>
      <p:sp>
        <p:nvSpPr>
          <p:cNvPr id="41986"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AU" dirty="0"/>
          </a:p>
        </p:txBody>
      </p:sp>
      <p:sp>
        <p:nvSpPr>
          <p:cNvPr id="2" name="Header Placeholder 1"/>
          <p:cNvSpPr>
            <a:spLocks noGrp="1"/>
          </p:cNvSpPr>
          <p:nvPr>
            <p:ph type="hdr" sz="quarter" idx="10"/>
          </p:nvPr>
        </p:nvSpPr>
        <p:spPr/>
        <p:txBody>
          <a:bodyPr/>
          <a:lstStyle/>
          <a:p>
            <a:pPr>
              <a:defRPr/>
            </a:pPr>
            <a:r>
              <a:rPr lang="en-AU" dirty="0"/>
              <a:t>COMMERCIAL IN CONFIDENCE</a:t>
            </a:r>
          </a:p>
        </p:txBody>
      </p:sp>
    </p:spTree>
    <p:extLst>
      <p:ext uri="{BB962C8B-B14F-4D97-AF65-F5344CB8AC3E}">
        <p14:creationId xmlns:p14="http://schemas.microsoft.com/office/powerpoint/2010/main" val="2579341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t>Social Media</a:t>
            </a:r>
          </a:p>
          <a:p>
            <a:r>
              <a:rPr lang="en-AU" sz="1200" dirty="0"/>
              <a:t>Websites</a:t>
            </a:r>
          </a:p>
          <a:p>
            <a:r>
              <a:rPr lang="en-AU" sz="1200" dirty="0"/>
              <a:t>Government databases</a:t>
            </a:r>
          </a:p>
          <a:p>
            <a:r>
              <a:rPr lang="en-AU" sz="1200" dirty="0"/>
              <a:t>Commercial databases</a:t>
            </a:r>
          </a:p>
          <a:p>
            <a:r>
              <a:rPr lang="en-AU" sz="1200" dirty="0"/>
              <a:t>Public online databases</a:t>
            </a:r>
          </a:p>
          <a:p>
            <a:r>
              <a:rPr lang="en-AU" sz="1200" dirty="0"/>
              <a:t>Smartphone apps.</a:t>
            </a:r>
          </a:p>
        </p:txBody>
      </p:sp>
      <p:sp>
        <p:nvSpPr>
          <p:cNvPr id="4" name="Slide Number Placeholder 3"/>
          <p:cNvSpPr>
            <a:spLocks noGrp="1"/>
          </p:cNvSpPr>
          <p:nvPr>
            <p:ph type="sldNum" sz="quarter" idx="10"/>
          </p:nvPr>
        </p:nvSpPr>
        <p:spPr/>
        <p:txBody>
          <a:bodyPr/>
          <a:lstStyle/>
          <a:p>
            <a:fld id="{BE0EC34F-17A2-4FC7-BE8F-164E941C396D}" type="slidenum">
              <a:rPr lang="en-AU" smtClean="0"/>
              <a:t>5</a:t>
            </a:fld>
            <a:endParaRPr lang="en-AU" dirty="0"/>
          </a:p>
        </p:txBody>
      </p:sp>
    </p:spTree>
    <p:extLst>
      <p:ext uri="{BB962C8B-B14F-4D97-AF65-F5344CB8AC3E}">
        <p14:creationId xmlns:p14="http://schemas.microsoft.com/office/powerpoint/2010/main" val="26591446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t>Social Media</a:t>
            </a:r>
          </a:p>
          <a:p>
            <a:r>
              <a:rPr lang="en-AU" sz="1200" dirty="0"/>
              <a:t>Websites</a:t>
            </a:r>
          </a:p>
          <a:p>
            <a:r>
              <a:rPr lang="en-AU" sz="1200" dirty="0"/>
              <a:t>Government databases</a:t>
            </a:r>
          </a:p>
          <a:p>
            <a:r>
              <a:rPr lang="en-AU" sz="1200" dirty="0"/>
              <a:t>Commercial databases</a:t>
            </a:r>
          </a:p>
          <a:p>
            <a:r>
              <a:rPr lang="en-AU" sz="1200" dirty="0"/>
              <a:t>Public online databases</a:t>
            </a:r>
          </a:p>
          <a:p>
            <a:r>
              <a:rPr lang="en-AU" sz="1200" dirty="0"/>
              <a:t>Smartphone apps.</a:t>
            </a:r>
          </a:p>
        </p:txBody>
      </p:sp>
      <p:sp>
        <p:nvSpPr>
          <p:cNvPr id="4" name="Slide Number Placeholder 3"/>
          <p:cNvSpPr>
            <a:spLocks noGrp="1"/>
          </p:cNvSpPr>
          <p:nvPr>
            <p:ph type="sldNum" sz="quarter" idx="10"/>
          </p:nvPr>
        </p:nvSpPr>
        <p:spPr/>
        <p:txBody>
          <a:bodyPr/>
          <a:lstStyle/>
          <a:p>
            <a:fld id="{BE0EC34F-17A2-4FC7-BE8F-164E941C396D}" type="slidenum">
              <a:rPr lang="en-AU" smtClean="0"/>
              <a:t>8</a:t>
            </a:fld>
            <a:endParaRPr lang="en-AU" dirty="0"/>
          </a:p>
        </p:txBody>
      </p:sp>
    </p:spTree>
    <p:extLst>
      <p:ext uri="{BB962C8B-B14F-4D97-AF65-F5344CB8AC3E}">
        <p14:creationId xmlns:p14="http://schemas.microsoft.com/office/powerpoint/2010/main" val="12525305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t>Social Media</a:t>
            </a:r>
          </a:p>
          <a:p>
            <a:r>
              <a:rPr lang="en-AU" sz="1200" dirty="0"/>
              <a:t>Websites</a:t>
            </a:r>
          </a:p>
          <a:p>
            <a:r>
              <a:rPr lang="en-AU" sz="1200" dirty="0"/>
              <a:t>Government databases</a:t>
            </a:r>
          </a:p>
          <a:p>
            <a:r>
              <a:rPr lang="en-AU" sz="1200" dirty="0"/>
              <a:t>Commercial databases</a:t>
            </a:r>
          </a:p>
          <a:p>
            <a:r>
              <a:rPr lang="en-AU" sz="1200" dirty="0"/>
              <a:t>Public online databases</a:t>
            </a:r>
          </a:p>
          <a:p>
            <a:r>
              <a:rPr lang="en-AU" sz="1200" dirty="0"/>
              <a:t>Smartphone apps.</a:t>
            </a:r>
          </a:p>
        </p:txBody>
      </p:sp>
      <p:sp>
        <p:nvSpPr>
          <p:cNvPr id="4" name="Slide Number Placeholder 3"/>
          <p:cNvSpPr>
            <a:spLocks noGrp="1"/>
          </p:cNvSpPr>
          <p:nvPr>
            <p:ph type="sldNum" sz="quarter" idx="10"/>
          </p:nvPr>
        </p:nvSpPr>
        <p:spPr/>
        <p:txBody>
          <a:bodyPr/>
          <a:lstStyle/>
          <a:p>
            <a:fld id="{BE0EC34F-17A2-4FC7-BE8F-164E941C396D}" type="slidenum">
              <a:rPr lang="en-AU" smtClean="0"/>
              <a:t>9</a:t>
            </a:fld>
            <a:endParaRPr lang="en-AU" dirty="0"/>
          </a:p>
        </p:txBody>
      </p:sp>
    </p:spTree>
    <p:extLst>
      <p:ext uri="{BB962C8B-B14F-4D97-AF65-F5344CB8AC3E}">
        <p14:creationId xmlns:p14="http://schemas.microsoft.com/office/powerpoint/2010/main" val="3077865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t>Social Media</a:t>
            </a:r>
          </a:p>
          <a:p>
            <a:r>
              <a:rPr lang="en-AU" sz="1200" dirty="0"/>
              <a:t>Websites</a:t>
            </a:r>
          </a:p>
          <a:p>
            <a:r>
              <a:rPr lang="en-AU" sz="1200" dirty="0"/>
              <a:t>Government databases</a:t>
            </a:r>
          </a:p>
          <a:p>
            <a:r>
              <a:rPr lang="en-AU" sz="1200" dirty="0"/>
              <a:t>Commercial databases</a:t>
            </a:r>
          </a:p>
          <a:p>
            <a:r>
              <a:rPr lang="en-AU" sz="1200" dirty="0"/>
              <a:t>Public online databases</a:t>
            </a:r>
          </a:p>
          <a:p>
            <a:r>
              <a:rPr lang="en-AU" sz="1200" dirty="0"/>
              <a:t>Smartphone apps.</a:t>
            </a:r>
          </a:p>
        </p:txBody>
      </p:sp>
      <p:sp>
        <p:nvSpPr>
          <p:cNvPr id="4" name="Slide Number Placeholder 3"/>
          <p:cNvSpPr>
            <a:spLocks noGrp="1"/>
          </p:cNvSpPr>
          <p:nvPr>
            <p:ph type="sldNum" sz="quarter" idx="10"/>
          </p:nvPr>
        </p:nvSpPr>
        <p:spPr/>
        <p:txBody>
          <a:bodyPr/>
          <a:lstStyle/>
          <a:p>
            <a:fld id="{BE0EC34F-17A2-4FC7-BE8F-164E941C396D}" type="slidenum">
              <a:rPr lang="en-AU" smtClean="0"/>
              <a:t>10</a:t>
            </a:fld>
            <a:endParaRPr lang="en-AU" dirty="0"/>
          </a:p>
        </p:txBody>
      </p:sp>
    </p:spTree>
    <p:extLst>
      <p:ext uri="{BB962C8B-B14F-4D97-AF65-F5344CB8AC3E}">
        <p14:creationId xmlns:p14="http://schemas.microsoft.com/office/powerpoint/2010/main" val="38646481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t>Social Media</a:t>
            </a:r>
          </a:p>
          <a:p>
            <a:r>
              <a:rPr lang="en-AU" sz="1200" dirty="0"/>
              <a:t>Websites</a:t>
            </a:r>
          </a:p>
          <a:p>
            <a:r>
              <a:rPr lang="en-AU" sz="1200" dirty="0"/>
              <a:t>Government databases</a:t>
            </a:r>
          </a:p>
          <a:p>
            <a:r>
              <a:rPr lang="en-AU" sz="1200" dirty="0"/>
              <a:t>Commercial databases</a:t>
            </a:r>
          </a:p>
          <a:p>
            <a:r>
              <a:rPr lang="en-AU" sz="1200" dirty="0"/>
              <a:t>Public online databases</a:t>
            </a:r>
          </a:p>
          <a:p>
            <a:r>
              <a:rPr lang="en-AU" sz="1200" dirty="0"/>
              <a:t>Smartphone apps.</a:t>
            </a:r>
          </a:p>
        </p:txBody>
      </p:sp>
      <p:sp>
        <p:nvSpPr>
          <p:cNvPr id="4" name="Slide Number Placeholder 3"/>
          <p:cNvSpPr>
            <a:spLocks noGrp="1"/>
          </p:cNvSpPr>
          <p:nvPr>
            <p:ph type="sldNum" sz="quarter" idx="10"/>
          </p:nvPr>
        </p:nvSpPr>
        <p:spPr/>
        <p:txBody>
          <a:bodyPr/>
          <a:lstStyle/>
          <a:p>
            <a:fld id="{BE0EC34F-17A2-4FC7-BE8F-164E941C396D}" type="slidenum">
              <a:rPr lang="en-AU" smtClean="0"/>
              <a:t>11</a:t>
            </a:fld>
            <a:endParaRPr lang="en-AU" dirty="0"/>
          </a:p>
        </p:txBody>
      </p:sp>
    </p:spTree>
    <p:extLst>
      <p:ext uri="{BB962C8B-B14F-4D97-AF65-F5344CB8AC3E}">
        <p14:creationId xmlns:p14="http://schemas.microsoft.com/office/powerpoint/2010/main" val="3275889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t>Social Media</a:t>
            </a:r>
          </a:p>
          <a:p>
            <a:r>
              <a:rPr lang="en-AU" sz="1200" dirty="0"/>
              <a:t>Websites</a:t>
            </a:r>
          </a:p>
          <a:p>
            <a:r>
              <a:rPr lang="en-AU" sz="1200" dirty="0"/>
              <a:t>Government databases</a:t>
            </a:r>
          </a:p>
          <a:p>
            <a:r>
              <a:rPr lang="en-AU" sz="1200" dirty="0"/>
              <a:t>Commercial databases</a:t>
            </a:r>
          </a:p>
          <a:p>
            <a:r>
              <a:rPr lang="en-AU" sz="1200" dirty="0"/>
              <a:t>Public online databases</a:t>
            </a:r>
          </a:p>
          <a:p>
            <a:r>
              <a:rPr lang="en-AU" sz="1200" dirty="0"/>
              <a:t>Smartphone apps.</a:t>
            </a:r>
          </a:p>
        </p:txBody>
      </p:sp>
      <p:sp>
        <p:nvSpPr>
          <p:cNvPr id="4" name="Slide Number Placeholder 3"/>
          <p:cNvSpPr>
            <a:spLocks noGrp="1"/>
          </p:cNvSpPr>
          <p:nvPr>
            <p:ph type="sldNum" sz="quarter" idx="10"/>
          </p:nvPr>
        </p:nvSpPr>
        <p:spPr/>
        <p:txBody>
          <a:bodyPr/>
          <a:lstStyle/>
          <a:p>
            <a:fld id="{BE0EC34F-17A2-4FC7-BE8F-164E941C396D}" type="slidenum">
              <a:rPr lang="en-AU" smtClean="0"/>
              <a:t>13</a:t>
            </a:fld>
            <a:endParaRPr lang="en-AU" dirty="0"/>
          </a:p>
        </p:txBody>
      </p:sp>
    </p:spTree>
    <p:extLst>
      <p:ext uri="{BB962C8B-B14F-4D97-AF65-F5344CB8AC3E}">
        <p14:creationId xmlns:p14="http://schemas.microsoft.com/office/powerpoint/2010/main" val="12700828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atin typeface="Helvetica" panose="020B0604020202020204" pitchFamily="34" charset="0"/>
                <a:cs typeface="Helvetica" panose="020B0604020202020204" pitchFamily="34" charset="0"/>
              </a:defRPr>
            </a:lvl1pPr>
          </a:lstStyle>
          <a:p>
            <a:r>
              <a:rPr lang="en-US" dirty="0"/>
              <a:t>Click to edit Master title style</a:t>
            </a:r>
            <a:endParaRPr lang="en-AU"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atin typeface="Helvetica" panose="020B0604020202020204" pitchFamily="34" charset="0"/>
                <a:cs typeface="Helvetica"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sp>
        <p:nvSpPr>
          <p:cNvPr id="4" name="Date Placeholder 3"/>
          <p:cNvSpPr>
            <a:spLocks noGrp="1"/>
          </p:cNvSpPr>
          <p:nvPr>
            <p:ph type="dt" sz="half" idx="10"/>
          </p:nvPr>
        </p:nvSpPr>
        <p:spPr/>
        <p:txBody>
          <a:bodyPr/>
          <a:lstStyle>
            <a:lvl1pPr>
              <a:defRPr>
                <a:latin typeface="Helvetica" panose="020B0604020202020204" pitchFamily="34" charset="0"/>
                <a:cs typeface="Helvetica" panose="020B0604020202020204" pitchFamily="34" charset="0"/>
              </a:defRPr>
            </a:lvl1pPr>
          </a:lstStyle>
          <a:p>
            <a:fld id="{CB9C3BE2-7FE3-433E-A03A-BF813C3EA678}" type="datetime1">
              <a:rPr lang="en-AU" smtClean="0"/>
              <a:t>11/10/2017</a:t>
            </a:fld>
            <a:endParaRPr lang="en-AU" dirty="0"/>
          </a:p>
        </p:txBody>
      </p:sp>
      <p:sp>
        <p:nvSpPr>
          <p:cNvPr id="5" name="Footer Placeholder 4"/>
          <p:cNvSpPr>
            <a:spLocks noGrp="1"/>
          </p:cNvSpPr>
          <p:nvPr>
            <p:ph type="ftr" sz="quarter" idx="11"/>
          </p:nvPr>
        </p:nvSpPr>
        <p:spPr/>
        <p:txBody>
          <a:bodyPr/>
          <a:lstStyle>
            <a:lvl1pPr>
              <a:defRPr>
                <a:latin typeface="Helvetica" panose="020B0604020202020204" pitchFamily="34" charset="0"/>
                <a:cs typeface="Helvetica" panose="020B0604020202020204" pitchFamily="34" charset="0"/>
              </a:defRPr>
            </a:lvl1pPr>
          </a:lstStyle>
          <a:p>
            <a:r>
              <a:rPr lang="en-AU" dirty="0"/>
              <a:t>COMMERCIAL IN CONFIDENCE</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76356" y="5709205"/>
            <a:ext cx="2193561" cy="1012270"/>
          </a:xfrm>
          <a:prstGeom prst="rect">
            <a:avLst/>
          </a:prstGeom>
        </p:spPr>
      </p:pic>
    </p:spTree>
    <p:extLst>
      <p:ext uri="{BB962C8B-B14F-4D97-AF65-F5344CB8AC3E}">
        <p14:creationId xmlns:p14="http://schemas.microsoft.com/office/powerpoint/2010/main" val="20487564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9840384" y="6232525"/>
            <a:ext cx="1727200" cy="509588"/>
          </a:xfrm>
          <a:prstGeom prst="rect">
            <a:avLst/>
          </a:prstGeom>
          <a:noFill/>
          <a:ln w="9525">
            <a:noFill/>
            <a:miter lim="800000"/>
            <a:headEnd/>
            <a:tailEnd/>
          </a:ln>
        </p:spPr>
      </p:pic>
      <p:sp>
        <p:nvSpPr>
          <p:cNvPr id="2" name="Title 1"/>
          <p:cNvSpPr>
            <a:spLocks noGrp="1"/>
          </p:cNvSpPr>
          <p:nvPr>
            <p:ph type="title"/>
          </p:nvPr>
        </p:nvSpPr>
        <p:spPr>
          <a:xfrm>
            <a:off x="609600" y="836712"/>
            <a:ext cx="10972800" cy="580926"/>
          </a:xfrm>
        </p:spPr>
        <p:txBody>
          <a:bodyPr>
            <a:normAutofit/>
          </a:bodyPr>
          <a:lstStyle>
            <a:lvl1pPr algn="l" rtl="0" eaLnBrk="0" fontAlgn="base" hangingPunct="0">
              <a:spcBef>
                <a:spcPct val="0"/>
              </a:spcBef>
              <a:spcAft>
                <a:spcPct val="0"/>
              </a:spcAft>
              <a:defRPr lang="en-AU" sz="1400" b="1" dirty="0">
                <a:solidFill>
                  <a:srgbClr val="A50021"/>
                </a:solidFill>
                <a:latin typeface="Arial" pitchFamily="34" charset="0"/>
                <a:ea typeface="+mj-ea"/>
                <a:cs typeface="Arial" pitchFamily="34" charset="0"/>
              </a:defRPr>
            </a:lvl1pPr>
          </a:lstStyle>
          <a:p>
            <a:r>
              <a:rPr lang="en-US" dirty="0"/>
              <a:t>Click to edit Master title style</a:t>
            </a:r>
            <a:endParaRPr lang="en-AU" dirty="0"/>
          </a:p>
        </p:txBody>
      </p:sp>
      <p:sp>
        <p:nvSpPr>
          <p:cNvPr id="3" name="Content Placeholder 2"/>
          <p:cNvSpPr>
            <a:spLocks noGrp="1"/>
          </p:cNvSpPr>
          <p:nvPr>
            <p:ph idx="1"/>
          </p:nvPr>
        </p:nvSpPr>
        <p:spPr/>
        <p:txBody>
          <a:bodyPr>
            <a:normAutofit/>
          </a:bodyPr>
          <a:lstStyle>
            <a:lvl1pPr marL="268288" indent="-268288">
              <a:defRPr sz="1400">
                <a:latin typeface="Arial" pitchFamily="34" charset="0"/>
                <a:cs typeface="Arial" pitchFamily="34" charset="0"/>
              </a:defRPr>
            </a:lvl1pPr>
            <a:lvl2pPr marL="623888" indent="-355600">
              <a:defRPr sz="1400">
                <a:latin typeface="Arial" pitchFamily="34" charset="0"/>
                <a:cs typeface="Arial" pitchFamily="34" charset="0"/>
              </a:defRPr>
            </a:lvl2pPr>
            <a:lvl3pPr marL="892175" indent="-268288">
              <a:tabLst>
                <a:tab pos="892175" algn="l"/>
              </a:tabLst>
              <a:defRPr sz="1400">
                <a:latin typeface="Arial" pitchFamily="34" charset="0"/>
                <a:cs typeface="Arial" pitchFamily="34" charset="0"/>
              </a:defRPr>
            </a:lvl3pPr>
            <a:lvl4pPr marL="1258888" indent="-366713">
              <a:defRPr sz="1400">
                <a:latin typeface="Arial" pitchFamily="34" charset="0"/>
                <a:cs typeface="Arial" pitchFamily="34" charset="0"/>
              </a:defRPr>
            </a:lvl4pPr>
            <a:lvl5pPr marL="1527175" indent="-268288">
              <a:defRPr sz="14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Text Placeholder 11"/>
          <p:cNvSpPr>
            <a:spLocks noGrp="1"/>
          </p:cNvSpPr>
          <p:nvPr>
            <p:ph type="body" sz="quarter" idx="13"/>
          </p:nvPr>
        </p:nvSpPr>
        <p:spPr>
          <a:xfrm>
            <a:off x="8976784" y="333376"/>
            <a:ext cx="2590800" cy="358775"/>
          </a:xfrm>
        </p:spPr>
        <p:txBody>
          <a:bodyPr>
            <a:noAutofit/>
          </a:bodyPr>
          <a:lstStyle>
            <a:lvl1pPr marL="0" indent="0" algn="r">
              <a:buNone/>
              <a:defRPr lang="en-US" sz="1400" b="1" kern="1200" baseline="0" dirty="0" smtClean="0">
                <a:solidFill>
                  <a:srgbClr val="A50021"/>
                </a:solidFill>
                <a:latin typeface="Arial" pitchFamily="34" charset="0"/>
                <a:ea typeface="+mj-ea"/>
                <a:cs typeface="Arial" pitchFamily="34" charset="0"/>
              </a:defRPr>
            </a:lvl1pPr>
            <a:lvl2pPr marL="457200" indent="0">
              <a:buNone/>
              <a:defRPr sz="1400" b="1">
                <a:latin typeface="Arial" pitchFamily="34" charset="0"/>
                <a:cs typeface="Arial" pitchFamily="34" charset="0"/>
              </a:defRPr>
            </a:lvl2pPr>
            <a:lvl3pPr marL="914400" indent="0">
              <a:buNone/>
              <a:defRPr sz="1400" b="1">
                <a:latin typeface="Arial" pitchFamily="34" charset="0"/>
                <a:cs typeface="Arial" pitchFamily="34" charset="0"/>
              </a:defRPr>
            </a:lvl3pPr>
            <a:lvl4pPr marL="1371600" indent="0">
              <a:buNone/>
              <a:defRPr sz="1400" b="1">
                <a:latin typeface="Arial" pitchFamily="34" charset="0"/>
                <a:cs typeface="Arial" pitchFamily="34" charset="0"/>
              </a:defRPr>
            </a:lvl4pPr>
            <a:lvl5pPr marL="1828800" indent="0">
              <a:buNone/>
              <a:defRPr sz="1400" b="1">
                <a:latin typeface="Arial" pitchFamily="34" charset="0"/>
                <a:cs typeface="Arial" pitchFamily="34" charset="0"/>
              </a:defRPr>
            </a:lvl5pPr>
          </a:lstStyle>
          <a:p>
            <a:pPr lvl="0"/>
            <a:r>
              <a:rPr lang="en-US" dirty="0"/>
              <a:t>Click to edit Master text styles</a:t>
            </a:r>
          </a:p>
        </p:txBody>
      </p:sp>
      <p:sp>
        <p:nvSpPr>
          <p:cNvPr id="6" name="Date Placeholder 3"/>
          <p:cNvSpPr>
            <a:spLocks noGrp="1"/>
          </p:cNvSpPr>
          <p:nvPr>
            <p:ph type="dt" sz="half" idx="14"/>
          </p:nvPr>
        </p:nvSpPr>
        <p:spPr/>
        <p:txBody>
          <a:bodyPr/>
          <a:lstStyle>
            <a:lvl1pPr fontAlgn="auto">
              <a:spcBef>
                <a:spcPts val="0"/>
              </a:spcBef>
              <a:spcAft>
                <a:spcPts val="0"/>
              </a:spcAft>
              <a:defRPr sz="800" smtClean="0">
                <a:latin typeface="+mn-lt"/>
                <a:cs typeface="+mn-cs"/>
              </a:defRPr>
            </a:lvl1pPr>
          </a:lstStyle>
          <a:p>
            <a:pPr>
              <a:defRPr/>
            </a:pPr>
            <a:endParaRPr lang="en-AU" dirty="0"/>
          </a:p>
        </p:txBody>
      </p:sp>
      <p:sp>
        <p:nvSpPr>
          <p:cNvPr id="7" name="Footer Placeholder 4"/>
          <p:cNvSpPr>
            <a:spLocks noGrp="1"/>
          </p:cNvSpPr>
          <p:nvPr>
            <p:ph type="ftr" sz="quarter" idx="15"/>
          </p:nvPr>
        </p:nvSpPr>
        <p:spPr/>
        <p:txBody>
          <a:bodyPr/>
          <a:lstStyle>
            <a:lvl1pPr fontAlgn="auto">
              <a:spcBef>
                <a:spcPts val="0"/>
              </a:spcBef>
              <a:spcAft>
                <a:spcPts val="0"/>
              </a:spcAft>
              <a:defRPr sz="800" smtClean="0">
                <a:latin typeface="+mn-lt"/>
                <a:cs typeface="+mn-cs"/>
              </a:defRPr>
            </a:lvl1pPr>
          </a:lstStyle>
          <a:p>
            <a:pPr>
              <a:defRPr/>
            </a:pPr>
            <a:r>
              <a:rPr lang="en-AU" dirty="0"/>
              <a:t>COMMERCIAL IN CONFIDENCE</a:t>
            </a:r>
          </a:p>
        </p:txBody>
      </p:sp>
    </p:spTree>
    <p:extLst>
      <p:ext uri="{BB962C8B-B14F-4D97-AF65-F5344CB8AC3E}">
        <p14:creationId xmlns:p14="http://schemas.microsoft.com/office/powerpoint/2010/main" val="31806974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896672"/>
            <a:ext cx="10744200" cy="580926"/>
          </a:xfrm>
        </p:spPr>
        <p:txBody>
          <a:bodyPr>
            <a:normAutofit/>
          </a:bodyPr>
          <a:lstStyle>
            <a:lvl1pPr algn="l" rtl="0" eaLnBrk="0" fontAlgn="base" hangingPunct="0">
              <a:spcBef>
                <a:spcPct val="0"/>
              </a:spcBef>
              <a:spcAft>
                <a:spcPct val="0"/>
              </a:spcAft>
              <a:defRPr lang="en-AU" sz="1600" b="1" dirty="0">
                <a:solidFill>
                  <a:schemeClr val="accent1">
                    <a:lumMod val="50000"/>
                  </a:schemeClr>
                </a:solidFill>
                <a:latin typeface="Helvetica" panose="020B0604020202020204" pitchFamily="34" charset="0"/>
                <a:ea typeface="+mj-ea"/>
                <a:cs typeface="Helvetica" panose="020B0604020202020204" pitchFamily="34" charset="0"/>
              </a:defRPr>
            </a:lvl1pPr>
          </a:lstStyle>
          <a:p>
            <a:r>
              <a:rPr lang="en-US" dirty="0"/>
              <a:t>Click to edit Master title style</a:t>
            </a:r>
            <a:endParaRPr lang="en-AU" dirty="0"/>
          </a:p>
        </p:txBody>
      </p:sp>
      <p:sp>
        <p:nvSpPr>
          <p:cNvPr id="3" name="Content Placeholder 2"/>
          <p:cNvSpPr>
            <a:spLocks noGrp="1"/>
          </p:cNvSpPr>
          <p:nvPr>
            <p:ph idx="1"/>
          </p:nvPr>
        </p:nvSpPr>
        <p:spPr>
          <a:xfrm>
            <a:off x="823384" y="1700263"/>
            <a:ext cx="10744200" cy="3914474"/>
          </a:xfrm>
        </p:spPr>
        <p:txBody>
          <a:bodyPr>
            <a:normAutofit/>
          </a:bodyPr>
          <a:lstStyle>
            <a:lvl1pPr marL="268288" indent="-268288">
              <a:defRPr sz="1600">
                <a:solidFill>
                  <a:srgbClr val="005674"/>
                </a:solidFill>
                <a:latin typeface="Helvetica" panose="020B0604020202020204" pitchFamily="34" charset="0"/>
                <a:cs typeface="Helvetica" panose="020B0604020202020204" pitchFamily="34" charset="0"/>
              </a:defRPr>
            </a:lvl1pPr>
            <a:lvl2pPr marL="623888" indent="-355600">
              <a:buFont typeface="Sylfaen" panose="010A0502050306030303" pitchFamily="18" charset="0"/>
              <a:buChar char="-"/>
              <a:defRPr sz="1600">
                <a:solidFill>
                  <a:srgbClr val="005674"/>
                </a:solidFill>
                <a:latin typeface="Helvetica" panose="020B0604020202020204" pitchFamily="34" charset="0"/>
                <a:cs typeface="Helvetica" panose="020B0604020202020204" pitchFamily="34" charset="0"/>
              </a:defRPr>
            </a:lvl2pPr>
            <a:lvl3pPr marL="892175" indent="-268288">
              <a:tabLst>
                <a:tab pos="892175" algn="l"/>
              </a:tabLst>
              <a:defRPr sz="1600">
                <a:solidFill>
                  <a:srgbClr val="005674"/>
                </a:solidFill>
                <a:latin typeface="Helvetica" panose="020B0604020202020204" pitchFamily="34" charset="0"/>
                <a:cs typeface="Helvetica" panose="020B0604020202020204" pitchFamily="34" charset="0"/>
              </a:defRPr>
            </a:lvl3pPr>
            <a:lvl4pPr marL="1258888" indent="-366713">
              <a:defRPr sz="1800">
                <a:latin typeface="Helvetica" panose="020B0604020202020204" pitchFamily="34" charset="0"/>
                <a:cs typeface="Helvetica" panose="020B0604020202020204" pitchFamily="34" charset="0"/>
              </a:defRPr>
            </a:lvl4pPr>
            <a:lvl5pPr marL="1527175" indent="-268288">
              <a:defRPr sz="1800">
                <a:latin typeface="Helvetica" panose="020B0604020202020204" pitchFamily="34" charset="0"/>
                <a:cs typeface="Helvetica" panose="020B0604020202020204"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12" name="Text Placeholder 11"/>
          <p:cNvSpPr>
            <a:spLocks noGrp="1"/>
          </p:cNvSpPr>
          <p:nvPr>
            <p:ph type="body" sz="quarter" idx="13"/>
          </p:nvPr>
        </p:nvSpPr>
        <p:spPr>
          <a:xfrm>
            <a:off x="8976784" y="333376"/>
            <a:ext cx="2590800" cy="358775"/>
          </a:xfrm>
        </p:spPr>
        <p:txBody>
          <a:bodyPr anchor="ctr">
            <a:noAutofit/>
          </a:bodyPr>
          <a:lstStyle>
            <a:lvl1pPr marL="0" indent="0" algn="r">
              <a:buNone/>
              <a:defRPr sz="1800" b="1" cap="all" baseline="0">
                <a:solidFill>
                  <a:schemeClr val="accent1">
                    <a:lumMod val="50000"/>
                  </a:schemeClr>
                </a:solidFill>
                <a:latin typeface="Helvetica" panose="020B0604020202020204" pitchFamily="34" charset="0"/>
                <a:cs typeface="Helvetica" panose="020B0604020202020204" pitchFamily="34" charset="0"/>
              </a:defRPr>
            </a:lvl1pPr>
            <a:lvl2pPr marL="457200" indent="0">
              <a:buNone/>
              <a:defRPr sz="1400" b="1">
                <a:latin typeface="Arial" pitchFamily="34" charset="0"/>
                <a:cs typeface="Arial" pitchFamily="34" charset="0"/>
              </a:defRPr>
            </a:lvl2pPr>
            <a:lvl3pPr marL="914400" indent="0">
              <a:buNone/>
              <a:defRPr sz="1400" b="1">
                <a:latin typeface="Arial" pitchFamily="34" charset="0"/>
                <a:cs typeface="Arial" pitchFamily="34" charset="0"/>
              </a:defRPr>
            </a:lvl3pPr>
            <a:lvl4pPr marL="1371600" indent="0">
              <a:buNone/>
              <a:defRPr sz="1400" b="1">
                <a:latin typeface="Arial" pitchFamily="34" charset="0"/>
                <a:cs typeface="Arial" pitchFamily="34" charset="0"/>
              </a:defRPr>
            </a:lvl4pPr>
            <a:lvl5pPr marL="1828800" indent="0">
              <a:buNone/>
              <a:defRPr sz="1400" b="1">
                <a:latin typeface="Arial" pitchFamily="34" charset="0"/>
                <a:cs typeface="Arial" pitchFamily="34" charset="0"/>
              </a:defRPr>
            </a:lvl5pPr>
          </a:lstStyle>
          <a:p>
            <a:pPr lvl="0"/>
            <a:endParaRPr lang="en-US" dirty="0"/>
          </a:p>
        </p:txBody>
      </p:sp>
      <p:sp>
        <p:nvSpPr>
          <p:cNvPr id="6" name="Date Placeholder 3"/>
          <p:cNvSpPr>
            <a:spLocks noGrp="1"/>
          </p:cNvSpPr>
          <p:nvPr>
            <p:ph type="dt" sz="half" idx="14"/>
          </p:nvPr>
        </p:nvSpPr>
        <p:spPr>
          <a:xfrm>
            <a:off x="838200" y="6206450"/>
            <a:ext cx="1815059" cy="365125"/>
          </a:xfrm>
        </p:spPr>
        <p:txBody>
          <a:bodyPr/>
          <a:lstStyle>
            <a:lvl1pPr fontAlgn="auto">
              <a:spcBef>
                <a:spcPts val="0"/>
              </a:spcBef>
              <a:spcAft>
                <a:spcPts val="0"/>
              </a:spcAft>
              <a:defRPr sz="800" smtClean="0">
                <a:latin typeface="Helvetica" panose="020B0604020202020204" pitchFamily="34" charset="0"/>
                <a:cs typeface="Helvetica" panose="020B0604020202020204" pitchFamily="34" charset="0"/>
              </a:defRPr>
            </a:lvl1pPr>
          </a:lstStyle>
          <a:p>
            <a:pPr>
              <a:defRPr/>
            </a:pPr>
            <a:fld id="{0FB3C877-7A82-4435-82BF-3F91C27747D7}" type="datetime1">
              <a:rPr lang="en-AU" smtClean="0"/>
              <a:t>11/10/2017</a:t>
            </a:fld>
            <a:endParaRPr lang="en-AU" dirty="0"/>
          </a:p>
        </p:txBody>
      </p:sp>
      <p:sp>
        <p:nvSpPr>
          <p:cNvPr id="7" name="Footer Placeholder 4"/>
          <p:cNvSpPr>
            <a:spLocks noGrp="1"/>
          </p:cNvSpPr>
          <p:nvPr>
            <p:ph type="ftr" sz="quarter" idx="15"/>
          </p:nvPr>
        </p:nvSpPr>
        <p:spPr>
          <a:xfrm>
            <a:off x="4476767" y="6185136"/>
            <a:ext cx="4204742" cy="365125"/>
          </a:xfrm>
        </p:spPr>
        <p:txBody>
          <a:bodyPr/>
          <a:lstStyle>
            <a:lvl1pPr fontAlgn="auto">
              <a:spcBef>
                <a:spcPts val="0"/>
              </a:spcBef>
              <a:spcAft>
                <a:spcPts val="0"/>
              </a:spcAft>
              <a:defRPr sz="1100" smtClean="0">
                <a:latin typeface="Helvetica" panose="020B0604020202020204" pitchFamily="34" charset="0"/>
                <a:cs typeface="Helvetica" panose="020B0604020202020204" pitchFamily="34" charset="0"/>
              </a:defRPr>
            </a:lvl1pPr>
          </a:lstStyle>
          <a:p>
            <a:pPr>
              <a:defRPr/>
            </a:pPr>
            <a:r>
              <a:rPr lang="en-AU" dirty="0"/>
              <a:t>COMMERCIAL IN CONFIDENCE</a:t>
            </a:r>
          </a:p>
        </p:txBody>
      </p:sp>
      <p:sp>
        <p:nvSpPr>
          <p:cNvPr id="8" name="Slide Number Placeholder 5"/>
          <p:cNvSpPr>
            <a:spLocks noGrp="1"/>
          </p:cNvSpPr>
          <p:nvPr>
            <p:ph type="sldNum" sz="quarter" idx="12"/>
          </p:nvPr>
        </p:nvSpPr>
        <p:spPr>
          <a:xfrm>
            <a:off x="11582400" y="6251563"/>
            <a:ext cx="465667" cy="365125"/>
          </a:xfrm>
        </p:spPr>
        <p:txBody>
          <a:bodyPr/>
          <a:lstStyle>
            <a:lvl1pPr>
              <a:defRPr sz="800">
                <a:solidFill>
                  <a:schemeClr val="tx1"/>
                </a:solidFill>
                <a:latin typeface="Helvetica" panose="020B0604020202020204" pitchFamily="34" charset="0"/>
                <a:cs typeface="Helvetica" panose="020B0604020202020204" pitchFamily="34" charset="0"/>
              </a:defRPr>
            </a:lvl1pPr>
          </a:lstStyle>
          <a:p>
            <a:fld id="{A3583582-401E-46A3-BCBE-FA870DD0AEC2}" type="slidenum">
              <a:rPr lang="en-AU" smtClean="0"/>
              <a:pPr/>
              <a:t>‹#›</a:t>
            </a:fld>
            <a:endParaRPr lang="en-AU"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21535" y="5837401"/>
            <a:ext cx="1846049" cy="851902"/>
          </a:xfrm>
          <a:prstGeom prst="rect">
            <a:avLst/>
          </a:prstGeom>
        </p:spPr>
      </p:pic>
    </p:spTree>
    <p:extLst>
      <p:ext uri="{BB962C8B-B14F-4D97-AF65-F5344CB8AC3E}">
        <p14:creationId xmlns:p14="http://schemas.microsoft.com/office/powerpoint/2010/main" val="2396308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896672"/>
            <a:ext cx="10744200" cy="580926"/>
          </a:xfrm>
        </p:spPr>
        <p:txBody>
          <a:bodyPr>
            <a:normAutofit/>
          </a:bodyPr>
          <a:lstStyle>
            <a:lvl1pPr algn="l" rtl="0" eaLnBrk="0" fontAlgn="base" hangingPunct="0">
              <a:spcBef>
                <a:spcPct val="0"/>
              </a:spcBef>
              <a:spcAft>
                <a:spcPct val="0"/>
              </a:spcAft>
              <a:defRPr lang="en-AU" sz="1600" b="1" dirty="0">
                <a:solidFill>
                  <a:schemeClr val="accent1">
                    <a:lumMod val="50000"/>
                  </a:schemeClr>
                </a:solidFill>
                <a:latin typeface="Helvetica" panose="020B0604020202020204" pitchFamily="34" charset="0"/>
                <a:ea typeface="+mj-ea"/>
                <a:cs typeface="Helvetica" panose="020B0604020202020204" pitchFamily="34" charset="0"/>
              </a:defRPr>
            </a:lvl1pPr>
          </a:lstStyle>
          <a:p>
            <a:r>
              <a:rPr lang="en-US" dirty="0"/>
              <a:t>Click to edit Master title style</a:t>
            </a:r>
            <a:endParaRPr lang="en-AU" dirty="0"/>
          </a:p>
        </p:txBody>
      </p:sp>
      <p:sp>
        <p:nvSpPr>
          <p:cNvPr id="3" name="Content Placeholder 2"/>
          <p:cNvSpPr>
            <a:spLocks noGrp="1"/>
          </p:cNvSpPr>
          <p:nvPr>
            <p:ph idx="1"/>
          </p:nvPr>
        </p:nvSpPr>
        <p:spPr>
          <a:xfrm>
            <a:off x="886137" y="1700262"/>
            <a:ext cx="5209863" cy="3914474"/>
          </a:xfrm>
        </p:spPr>
        <p:txBody>
          <a:bodyPr>
            <a:normAutofit/>
          </a:bodyPr>
          <a:lstStyle>
            <a:lvl1pPr marL="268288" indent="-268288">
              <a:defRPr sz="1600">
                <a:solidFill>
                  <a:srgbClr val="005674"/>
                </a:solidFill>
                <a:latin typeface="Helvetica" panose="020B0604020202020204" pitchFamily="34" charset="0"/>
                <a:cs typeface="Helvetica" panose="020B0604020202020204" pitchFamily="34" charset="0"/>
              </a:defRPr>
            </a:lvl1pPr>
            <a:lvl2pPr marL="623888" indent="-355600">
              <a:buFont typeface="Sylfaen" panose="010A0502050306030303" pitchFamily="18" charset="0"/>
              <a:buChar char="-"/>
              <a:defRPr sz="1600">
                <a:solidFill>
                  <a:srgbClr val="005674"/>
                </a:solidFill>
                <a:latin typeface="Helvetica" panose="020B0604020202020204" pitchFamily="34" charset="0"/>
                <a:cs typeface="Helvetica" panose="020B0604020202020204" pitchFamily="34" charset="0"/>
              </a:defRPr>
            </a:lvl2pPr>
            <a:lvl3pPr marL="892175" indent="-268288">
              <a:tabLst>
                <a:tab pos="892175" algn="l"/>
              </a:tabLst>
              <a:defRPr sz="1600">
                <a:solidFill>
                  <a:srgbClr val="005674"/>
                </a:solidFill>
                <a:latin typeface="Helvetica" panose="020B0604020202020204" pitchFamily="34" charset="0"/>
                <a:cs typeface="Helvetica" panose="020B0604020202020204" pitchFamily="34" charset="0"/>
              </a:defRPr>
            </a:lvl3pPr>
            <a:lvl4pPr marL="1258888" indent="-366713">
              <a:defRPr sz="1800">
                <a:latin typeface="Helvetica" panose="020B0604020202020204" pitchFamily="34" charset="0"/>
                <a:cs typeface="Helvetica" panose="020B0604020202020204" pitchFamily="34" charset="0"/>
              </a:defRPr>
            </a:lvl4pPr>
            <a:lvl5pPr marL="1527175" indent="-268288">
              <a:defRPr sz="1800">
                <a:latin typeface="Helvetica" panose="020B0604020202020204" pitchFamily="34" charset="0"/>
                <a:cs typeface="Helvetica" panose="020B0604020202020204"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12" name="Text Placeholder 11"/>
          <p:cNvSpPr>
            <a:spLocks noGrp="1"/>
          </p:cNvSpPr>
          <p:nvPr>
            <p:ph type="body" sz="quarter" idx="13"/>
          </p:nvPr>
        </p:nvSpPr>
        <p:spPr>
          <a:xfrm>
            <a:off x="8976784" y="333376"/>
            <a:ext cx="2590800" cy="358775"/>
          </a:xfrm>
        </p:spPr>
        <p:txBody>
          <a:bodyPr anchor="ctr">
            <a:noAutofit/>
          </a:bodyPr>
          <a:lstStyle>
            <a:lvl1pPr marL="0" indent="0" algn="r">
              <a:buNone/>
              <a:defRPr sz="1800" b="1" cap="all" baseline="0">
                <a:solidFill>
                  <a:schemeClr val="accent1">
                    <a:lumMod val="50000"/>
                  </a:schemeClr>
                </a:solidFill>
                <a:latin typeface="Helvetica" panose="020B0604020202020204" pitchFamily="34" charset="0"/>
                <a:cs typeface="Helvetica" panose="020B0604020202020204" pitchFamily="34" charset="0"/>
              </a:defRPr>
            </a:lvl1pPr>
            <a:lvl2pPr marL="457200" indent="0">
              <a:buNone/>
              <a:defRPr sz="1400" b="1">
                <a:latin typeface="Arial" pitchFamily="34" charset="0"/>
                <a:cs typeface="Arial" pitchFamily="34" charset="0"/>
              </a:defRPr>
            </a:lvl2pPr>
            <a:lvl3pPr marL="914400" indent="0">
              <a:buNone/>
              <a:defRPr sz="1400" b="1">
                <a:latin typeface="Arial" pitchFamily="34" charset="0"/>
                <a:cs typeface="Arial" pitchFamily="34" charset="0"/>
              </a:defRPr>
            </a:lvl3pPr>
            <a:lvl4pPr marL="1371600" indent="0">
              <a:buNone/>
              <a:defRPr sz="1400" b="1">
                <a:latin typeface="Arial" pitchFamily="34" charset="0"/>
                <a:cs typeface="Arial" pitchFamily="34" charset="0"/>
              </a:defRPr>
            </a:lvl4pPr>
            <a:lvl5pPr marL="1828800" indent="0">
              <a:buNone/>
              <a:defRPr sz="1400" b="1">
                <a:latin typeface="Arial" pitchFamily="34" charset="0"/>
                <a:cs typeface="Arial" pitchFamily="34" charset="0"/>
              </a:defRPr>
            </a:lvl5pPr>
          </a:lstStyle>
          <a:p>
            <a:pPr lvl="0"/>
            <a:endParaRPr lang="en-US" dirty="0"/>
          </a:p>
        </p:txBody>
      </p:sp>
      <p:sp>
        <p:nvSpPr>
          <p:cNvPr id="6" name="Date Placeholder 3"/>
          <p:cNvSpPr>
            <a:spLocks noGrp="1"/>
          </p:cNvSpPr>
          <p:nvPr>
            <p:ph type="dt" sz="half" idx="14"/>
          </p:nvPr>
        </p:nvSpPr>
        <p:spPr>
          <a:xfrm>
            <a:off x="838200" y="6206450"/>
            <a:ext cx="1815059" cy="365125"/>
          </a:xfrm>
        </p:spPr>
        <p:txBody>
          <a:bodyPr/>
          <a:lstStyle>
            <a:lvl1pPr fontAlgn="auto">
              <a:spcBef>
                <a:spcPts val="0"/>
              </a:spcBef>
              <a:spcAft>
                <a:spcPts val="0"/>
              </a:spcAft>
              <a:defRPr sz="800" smtClean="0">
                <a:latin typeface="Helvetica" panose="020B0604020202020204" pitchFamily="34" charset="0"/>
                <a:cs typeface="Helvetica" panose="020B0604020202020204" pitchFamily="34" charset="0"/>
              </a:defRPr>
            </a:lvl1pPr>
          </a:lstStyle>
          <a:p>
            <a:pPr>
              <a:defRPr/>
            </a:pPr>
            <a:fld id="{14EFF78E-AED2-4FAF-AF5A-C2BD57656CC9}" type="datetime1">
              <a:rPr lang="en-AU" smtClean="0"/>
              <a:t>11/10/2017</a:t>
            </a:fld>
            <a:endParaRPr lang="en-AU" dirty="0"/>
          </a:p>
        </p:txBody>
      </p:sp>
      <p:sp>
        <p:nvSpPr>
          <p:cNvPr id="7" name="Footer Placeholder 4"/>
          <p:cNvSpPr>
            <a:spLocks noGrp="1"/>
          </p:cNvSpPr>
          <p:nvPr>
            <p:ph type="ftr" sz="quarter" idx="15"/>
          </p:nvPr>
        </p:nvSpPr>
        <p:spPr>
          <a:xfrm>
            <a:off x="4476767" y="6185136"/>
            <a:ext cx="4204742" cy="365125"/>
          </a:xfrm>
        </p:spPr>
        <p:txBody>
          <a:bodyPr/>
          <a:lstStyle>
            <a:lvl1pPr fontAlgn="auto">
              <a:spcBef>
                <a:spcPts val="0"/>
              </a:spcBef>
              <a:spcAft>
                <a:spcPts val="0"/>
              </a:spcAft>
              <a:defRPr sz="1100" smtClean="0">
                <a:latin typeface="Helvetica" panose="020B0604020202020204" pitchFamily="34" charset="0"/>
                <a:cs typeface="Helvetica" panose="020B0604020202020204" pitchFamily="34" charset="0"/>
              </a:defRPr>
            </a:lvl1pPr>
          </a:lstStyle>
          <a:p>
            <a:pPr>
              <a:defRPr/>
            </a:pPr>
            <a:r>
              <a:rPr lang="en-AU" dirty="0"/>
              <a:t>COMMERCIAL IN CONFIDENCE</a:t>
            </a:r>
          </a:p>
        </p:txBody>
      </p:sp>
      <p:sp>
        <p:nvSpPr>
          <p:cNvPr id="8" name="Slide Number Placeholder 5"/>
          <p:cNvSpPr>
            <a:spLocks noGrp="1"/>
          </p:cNvSpPr>
          <p:nvPr>
            <p:ph type="sldNum" sz="quarter" idx="12"/>
          </p:nvPr>
        </p:nvSpPr>
        <p:spPr>
          <a:xfrm>
            <a:off x="11582400" y="6251563"/>
            <a:ext cx="465667" cy="365125"/>
          </a:xfrm>
        </p:spPr>
        <p:txBody>
          <a:bodyPr/>
          <a:lstStyle>
            <a:lvl1pPr>
              <a:defRPr sz="800">
                <a:solidFill>
                  <a:schemeClr val="tx1"/>
                </a:solidFill>
                <a:latin typeface="Helvetica" panose="020B0604020202020204" pitchFamily="34" charset="0"/>
                <a:cs typeface="Helvetica" panose="020B0604020202020204" pitchFamily="34" charset="0"/>
              </a:defRPr>
            </a:lvl1pPr>
          </a:lstStyle>
          <a:p>
            <a:fld id="{A3583582-401E-46A3-BCBE-FA870DD0AEC2}" type="slidenum">
              <a:rPr lang="en-AU" smtClean="0"/>
              <a:pPr/>
              <a:t>‹#›</a:t>
            </a:fld>
            <a:endParaRPr lang="en-AU"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21535" y="5837401"/>
            <a:ext cx="1846049" cy="851902"/>
          </a:xfrm>
          <a:prstGeom prst="rect">
            <a:avLst/>
          </a:prstGeom>
        </p:spPr>
      </p:pic>
      <p:sp>
        <p:nvSpPr>
          <p:cNvPr id="9" name="Content Placeholder 2"/>
          <p:cNvSpPr>
            <a:spLocks noGrp="1"/>
          </p:cNvSpPr>
          <p:nvPr>
            <p:ph idx="16"/>
          </p:nvPr>
        </p:nvSpPr>
        <p:spPr>
          <a:xfrm>
            <a:off x="6357721" y="1700262"/>
            <a:ext cx="5209863" cy="3914474"/>
          </a:xfrm>
        </p:spPr>
        <p:txBody>
          <a:bodyPr>
            <a:normAutofit/>
          </a:bodyPr>
          <a:lstStyle>
            <a:lvl1pPr marL="268288" indent="-268288">
              <a:defRPr sz="1600">
                <a:solidFill>
                  <a:srgbClr val="005674"/>
                </a:solidFill>
                <a:latin typeface="Helvetica" panose="020B0604020202020204" pitchFamily="34" charset="0"/>
                <a:cs typeface="Helvetica" panose="020B0604020202020204" pitchFamily="34" charset="0"/>
              </a:defRPr>
            </a:lvl1pPr>
            <a:lvl2pPr marL="623888" indent="-355600">
              <a:buFont typeface="Sylfaen" panose="010A0502050306030303" pitchFamily="18" charset="0"/>
              <a:buChar char="-"/>
              <a:defRPr sz="1600">
                <a:solidFill>
                  <a:srgbClr val="005674"/>
                </a:solidFill>
                <a:latin typeface="Helvetica" panose="020B0604020202020204" pitchFamily="34" charset="0"/>
                <a:cs typeface="Helvetica" panose="020B0604020202020204" pitchFamily="34" charset="0"/>
              </a:defRPr>
            </a:lvl2pPr>
            <a:lvl3pPr marL="892175" indent="-268288">
              <a:tabLst>
                <a:tab pos="892175" algn="l"/>
              </a:tabLst>
              <a:defRPr sz="1600">
                <a:solidFill>
                  <a:srgbClr val="005674"/>
                </a:solidFill>
                <a:latin typeface="Helvetica" panose="020B0604020202020204" pitchFamily="34" charset="0"/>
                <a:cs typeface="Helvetica" panose="020B0604020202020204" pitchFamily="34" charset="0"/>
              </a:defRPr>
            </a:lvl3pPr>
            <a:lvl4pPr marL="1258888" indent="-366713">
              <a:defRPr sz="1800">
                <a:latin typeface="Helvetica" panose="020B0604020202020204" pitchFamily="34" charset="0"/>
                <a:cs typeface="Helvetica" panose="020B0604020202020204" pitchFamily="34" charset="0"/>
              </a:defRPr>
            </a:lvl4pPr>
            <a:lvl5pPr marL="1527175" indent="-268288">
              <a:defRPr sz="1800">
                <a:latin typeface="Helvetica" panose="020B0604020202020204" pitchFamily="34" charset="0"/>
                <a:cs typeface="Helvetica" panose="020B0604020202020204" pitchFamily="34" charset="0"/>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416847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896672"/>
            <a:ext cx="10744200" cy="580926"/>
          </a:xfrm>
        </p:spPr>
        <p:txBody>
          <a:bodyPr>
            <a:normAutofit/>
          </a:bodyPr>
          <a:lstStyle>
            <a:lvl1pPr algn="l" rtl="0" eaLnBrk="0" fontAlgn="base" hangingPunct="0">
              <a:spcBef>
                <a:spcPct val="0"/>
              </a:spcBef>
              <a:spcAft>
                <a:spcPct val="0"/>
              </a:spcAft>
              <a:defRPr lang="en-AU" sz="1600" b="1" dirty="0">
                <a:solidFill>
                  <a:schemeClr val="accent1">
                    <a:lumMod val="50000"/>
                  </a:schemeClr>
                </a:solidFill>
                <a:latin typeface="Helvetica" panose="020B0604020202020204" pitchFamily="34" charset="0"/>
                <a:ea typeface="+mj-ea"/>
                <a:cs typeface="Helvetica" panose="020B0604020202020204" pitchFamily="34" charset="0"/>
              </a:defRPr>
            </a:lvl1pPr>
          </a:lstStyle>
          <a:p>
            <a:r>
              <a:rPr lang="en-US" dirty="0"/>
              <a:t>Click to edit Master title style</a:t>
            </a:r>
            <a:endParaRPr lang="en-AU" dirty="0"/>
          </a:p>
        </p:txBody>
      </p:sp>
      <p:sp>
        <p:nvSpPr>
          <p:cNvPr id="12" name="Text Placeholder 11"/>
          <p:cNvSpPr>
            <a:spLocks noGrp="1"/>
          </p:cNvSpPr>
          <p:nvPr>
            <p:ph type="body" sz="quarter" idx="13"/>
          </p:nvPr>
        </p:nvSpPr>
        <p:spPr>
          <a:xfrm>
            <a:off x="8976784" y="333376"/>
            <a:ext cx="2590800" cy="358775"/>
          </a:xfrm>
        </p:spPr>
        <p:txBody>
          <a:bodyPr anchor="ctr">
            <a:noAutofit/>
          </a:bodyPr>
          <a:lstStyle>
            <a:lvl1pPr marL="0" indent="0" algn="r">
              <a:buNone/>
              <a:defRPr lang="en-US" sz="1600" b="1" kern="1200" cap="all" baseline="0" dirty="0">
                <a:solidFill>
                  <a:schemeClr val="accent1">
                    <a:lumMod val="50000"/>
                  </a:schemeClr>
                </a:solidFill>
                <a:latin typeface="Helvetica" panose="020B0604020202020204" pitchFamily="34" charset="0"/>
                <a:ea typeface="+mn-ea"/>
                <a:cs typeface="Helvetica" panose="020B0604020202020204" pitchFamily="34" charset="0"/>
              </a:defRPr>
            </a:lvl1pPr>
            <a:lvl2pPr marL="457200" indent="0">
              <a:buNone/>
              <a:defRPr sz="1400" b="1">
                <a:latin typeface="Arial" pitchFamily="34" charset="0"/>
                <a:cs typeface="Arial" pitchFamily="34" charset="0"/>
              </a:defRPr>
            </a:lvl2pPr>
            <a:lvl3pPr marL="914400" indent="0">
              <a:buNone/>
              <a:defRPr sz="1400" b="1">
                <a:latin typeface="Arial" pitchFamily="34" charset="0"/>
                <a:cs typeface="Arial" pitchFamily="34" charset="0"/>
              </a:defRPr>
            </a:lvl3pPr>
            <a:lvl4pPr marL="1371600" indent="0">
              <a:buNone/>
              <a:defRPr sz="1400" b="1">
                <a:latin typeface="Arial" pitchFamily="34" charset="0"/>
                <a:cs typeface="Arial" pitchFamily="34" charset="0"/>
              </a:defRPr>
            </a:lvl4pPr>
            <a:lvl5pPr marL="1828800" indent="0">
              <a:buNone/>
              <a:defRPr sz="1400" b="1">
                <a:latin typeface="Arial" pitchFamily="34" charset="0"/>
                <a:cs typeface="Arial" pitchFamily="34" charset="0"/>
              </a:defRPr>
            </a:lvl5pPr>
          </a:lstStyle>
          <a:p>
            <a:pPr lvl="0"/>
            <a:endParaRPr lang="en-US" dirty="0"/>
          </a:p>
        </p:txBody>
      </p:sp>
      <p:sp>
        <p:nvSpPr>
          <p:cNvPr id="6" name="Date Placeholder 3"/>
          <p:cNvSpPr>
            <a:spLocks noGrp="1"/>
          </p:cNvSpPr>
          <p:nvPr>
            <p:ph type="dt" sz="half" idx="14"/>
          </p:nvPr>
        </p:nvSpPr>
        <p:spPr>
          <a:xfrm>
            <a:off x="838200" y="6206450"/>
            <a:ext cx="1815059" cy="365125"/>
          </a:xfrm>
        </p:spPr>
        <p:txBody>
          <a:bodyPr/>
          <a:lstStyle>
            <a:lvl1pPr fontAlgn="auto">
              <a:spcBef>
                <a:spcPts val="0"/>
              </a:spcBef>
              <a:spcAft>
                <a:spcPts val="0"/>
              </a:spcAft>
              <a:defRPr sz="800" smtClean="0">
                <a:latin typeface="Helvetica" panose="020B0604020202020204" pitchFamily="34" charset="0"/>
                <a:cs typeface="Helvetica" panose="020B0604020202020204" pitchFamily="34" charset="0"/>
              </a:defRPr>
            </a:lvl1pPr>
          </a:lstStyle>
          <a:p>
            <a:pPr>
              <a:defRPr/>
            </a:pPr>
            <a:fld id="{0DA71D05-7DF2-4D88-A760-7FD4DA40A3D4}" type="datetime1">
              <a:rPr lang="en-AU" smtClean="0"/>
              <a:t>11/10/2017</a:t>
            </a:fld>
            <a:endParaRPr lang="en-AU" dirty="0"/>
          </a:p>
        </p:txBody>
      </p:sp>
      <p:sp>
        <p:nvSpPr>
          <p:cNvPr id="7" name="Footer Placeholder 4"/>
          <p:cNvSpPr>
            <a:spLocks noGrp="1"/>
          </p:cNvSpPr>
          <p:nvPr>
            <p:ph type="ftr" sz="quarter" idx="15"/>
          </p:nvPr>
        </p:nvSpPr>
        <p:spPr>
          <a:xfrm>
            <a:off x="4476767" y="6185136"/>
            <a:ext cx="4204742" cy="365125"/>
          </a:xfrm>
        </p:spPr>
        <p:txBody>
          <a:bodyPr/>
          <a:lstStyle>
            <a:lvl1pPr fontAlgn="auto">
              <a:spcBef>
                <a:spcPts val="0"/>
              </a:spcBef>
              <a:spcAft>
                <a:spcPts val="0"/>
              </a:spcAft>
              <a:defRPr sz="1100" smtClean="0">
                <a:latin typeface="Helvetica" panose="020B0604020202020204" pitchFamily="34" charset="0"/>
                <a:cs typeface="Helvetica" panose="020B0604020202020204" pitchFamily="34" charset="0"/>
              </a:defRPr>
            </a:lvl1pPr>
          </a:lstStyle>
          <a:p>
            <a:pPr>
              <a:defRPr/>
            </a:pPr>
            <a:r>
              <a:rPr lang="en-AU" dirty="0"/>
              <a:t>COMMERCIAL IN CONFIDENCE</a:t>
            </a:r>
          </a:p>
        </p:txBody>
      </p:sp>
      <p:sp>
        <p:nvSpPr>
          <p:cNvPr id="8" name="Slide Number Placeholder 5"/>
          <p:cNvSpPr>
            <a:spLocks noGrp="1"/>
          </p:cNvSpPr>
          <p:nvPr>
            <p:ph type="sldNum" sz="quarter" idx="12"/>
          </p:nvPr>
        </p:nvSpPr>
        <p:spPr>
          <a:xfrm>
            <a:off x="11582400" y="6389011"/>
            <a:ext cx="465667" cy="365125"/>
          </a:xfrm>
        </p:spPr>
        <p:txBody>
          <a:bodyPr/>
          <a:lstStyle>
            <a:lvl1pPr>
              <a:defRPr>
                <a:solidFill>
                  <a:schemeClr val="tx1"/>
                </a:solidFill>
                <a:latin typeface="Helvetica" panose="020B0604020202020204" pitchFamily="34" charset="0"/>
                <a:cs typeface="Helvetica" panose="020B0604020202020204" pitchFamily="34" charset="0"/>
              </a:defRPr>
            </a:lvl1pPr>
          </a:lstStyle>
          <a:p>
            <a:fld id="{A3583582-401E-46A3-BCBE-FA870DD0AEC2}" type="slidenum">
              <a:rPr lang="en-AU" smtClean="0"/>
              <a:pPr/>
              <a:t>‹#›</a:t>
            </a:fld>
            <a:endParaRPr lang="en-AU" dirty="0"/>
          </a:p>
        </p:txBody>
      </p:sp>
    </p:spTree>
    <p:extLst>
      <p:ext uri="{BB962C8B-B14F-4D97-AF65-F5344CB8AC3E}">
        <p14:creationId xmlns:p14="http://schemas.microsoft.com/office/powerpoint/2010/main" val="7674549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80223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AC61E97-A5BA-42FC-8AEC-AFB90F983DC4}" type="datetime1">
              <a:rPr lang="en-AU" smtClean="0">
                <a:solidFill>
                  <a:prstClr val="black">
                    <a:tint val="75000"/>
                  </a:prstClr>
                </a:solidFill>
              </a:rPr>
              <a:t>11/10/2017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solidFill>
                  <a:prstClr val="black">
                    <a:tint val="75000"/>
                  </a:prstClr>
                </a:solidFill>
              </a:rPr>
              <a:t>COMMERCIAL IN CONFIDENCE</a:t>
            </a:r>
          </a:p>
        </p:txBody>
      </p:sp>
      <p:sp>
        <p:nvSpPr>
          <p:cNvPr id="6" name="Slide Number Placeholder 5"/>
          <p:cNvSpPr>
            <a:spLocks noGrp="1"/>
          </p:cNvSpPr>
          <p:nvPr>
            <p:ph type="sldNum" sz="quarter" idx="12"/>
          </p:nvPr>
        </p:nvSpPr>
        <p:spPr/>
        <p:txBody>
          <a:bodyPr/>
          <a:lstStyle/>
          <a:p>
            <a:fld id="{89EA2F12-70DD-D849-A7A7-B507ACA0718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971130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9ABF1F-ACBD-4AC2-A9DF-0211D6875E39}" type="datetime1">
              <a:rPr lang="en-AU" smtClean="0">
                <a:solidFill>
                  <a:prstClr val="black">
                    <a:tint val="75000"/>
                  </a:prstClr>
                </a:solidFill>
              </a:rPr>
              <a:t>11/10/2017</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r>
              <a:rPr lang="en-US" dirty="0">
                <a:solidFill>
                  <a:prstClr val="black">
                    <a:tint val="75000"/>
                  </a:prstClr>
                </a:solidFill>
              </a:rPr>
              <a:t>COMMERCIAL IN CONFIDENCE</a:t>
            </a:r>
          </a:p>
        </p:txBody>
      </p:sp>
      <p:sp>
        <p:nvSpPr>
          <p:cNvPr id="4" name="Slide Number Placeholder 3"/>
          <p:cNvSpPr>
            <a:spLocks noGrp="1"/>
          </p:cNvSpPr>
          <p:nvPr>
            <p:ph type="sldNum" sz="quarter" idx="12"/>
          </p:nvPr>
        </p:nvSpPr>
        <p:spPr/>
        <p:txBody>
          <a:bodyPr/>
          <a:lstStyle/>
          <a:p>
            <a:fld id="{89EA2F12-70DD-D849-A7A7-B507ACA0718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38374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9840384" y="6232525"/>
            <a:ext cx="1727200" cy="509588"/>
          </a:xfrm>
          <a:prstGeom prst="rect">
            <a:avLst/>
          </a:prstGeom>
          <a:noFill/>
          <a:ln w="9525">
            <a:noFill/>
            <a:miter lim="800000"/>
            <a:headEnd/>
            <a:tailEnd/>
          </a:ln>
        </p:spPr>
      </p:pic>
      <p:sp>
        <p:nvSpPr>
          <p:cNvPr id="2" name="Title 1"/>
          <p:cNvSpPr>
            <a:spLocks noGrp="1"/>
          </p:cNvSpPr>
          <p:nvPr>
            <p:ph type="title"/>
          </p:nvPr>
        </p:nvSpPr>
        <p:spPr>
          <a:xfrm>
            <a:off x="609600" y="836712"/>
            <a:ext cx="10972800" cy="580926"/>
          </a:xfrm>
        </p:spPr>
        <p:txBody>
          <a:bodyPr>
            <a:normAutofit/>
          </a:bodyPr>
          <a:lstStyle>
            <a:lvl1pPr algn="l" rtl="0" eaLnBrk="0" fontAlgn="base" hangingPunct="0">
              <a:spcBef>
                <a:spcPct val="0"/>
              </a:spcBef>
              <a:spcAft>
                <a:spcPct val="0"/>
              </a:spcAft>
              <a:defRPr lang="en-AU" sz="1800" b="1" dirty="0">
                <a:solidFill>
                  <a:srgbClr val="A50021"/>
                </a:solidFill>
                <a:latin typeface="Arial" pitchFamily="34" charset="0"/>
                <a:ea typeface="+mj-ea"/>
                <a:cs typeface="Arial" pitchFamily="34" charset="0"/>
              </a:defRPr>
            </a:lvl1pPr>
          </a:lstStyle>
          <a:p>
            <a:r>
              <a:rPr lang="en-US" dirty="0"/>
              <a:t>Click to edit Master title style</a:t>
            </a:r>
            <a:endParaRPr lang="en-AU" dirty="0"/>
          </a:p>
        </p:txBody>
      </p:sp>
      <p:sp>
        <p:nvSpPr>
          <p:cNvPr id="3" name="Content Placeholder 2"/>
          <p:cNvSpPr>
            <a:spLocks noGrp="1"/>
          </p:cNvSpPr>
          <p:nvPr>
            <p:ph idx="1"/>
          </p:nvPr>
        </p:nvSpPr>
        <p:spPr/>
        <p:txBody>
          <a:bodyPr>
            <a:normAutofit/>
          </a:bodyPr>
          <a:lstStyle>
            <a:lvl1pPr marL="268288" indent="-268288">
              <a:defRPr sz="1800">
                <a:latin typeface="Arial" pitchFamily="34" charset="0"/>
                <a:cs typeface="Arial" pitchFamily="34" charset="0"/>
              </a:defRPr>
            </a:lvl1pPr>
            <a:lvl2pPr marL="623888" indent="-355600">
              <a:defRPr sz="1800">
                <a:latin typeface="Arial" pitchFamily="34" charset="0"/>
                <a:cs typeface="Arial" pitchFamily="34" charset="0"/>
              </a:defRPr>
            </a:lvl2pPr>
            <a:lvl3pPr marL="892175" indent="-268288">
              <a:tabLst>
                <a:tab pos="892175" algn="l"/>
              </a:tabLst>
              <a:defRPr sz="1800">
                <a:latin typeface="Arial" pitchFamily="34" charset="0"/>
                <a:cs typeface="Arial" pitchFamily="34" charset="0"/>
              </a:defRPr>
            </a:lvl3pPr>
            <a:lvl4pPr marL="1258888" indent="-366713">
              <a:defRPr sz="1800">
                <a:latin typeface="Arial" pitchFamily="34" charset="0"/>
                <a:cs typeface="Arial" pitchFamily="34" charset="0"/>
              </a:defRPr>
            </a:lvl4pPr>
            <a:lvl5pPr marL="1527175" indent="-268288">
              <a:defRPr sz="18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Text Placeholder 11"/>
          <p:cNvSpPr>
            <a:spLocks noGrp="1"/>
          </p:cNvSpPr>
          <p:nvPr>
            <p:ph type="body" sz="quarter" idx="13"/>
          </p:nvPr>
        </p:nvSpPr>
        <p:spPr>
          <a:xfrm>
            <a:off x="8976784" y="333376"/>
            <a:ext cx="2590800" cy="358775"/>
          </a:xfrm>
        </p:spPr>
        <p:txBody>
          <a:bodyPr>
            <a:noAutofit/>
          </a:bodyPr>
          <a:lstStyle>
            <a:lvl1pPr marL="0" indent="0" algn="r">
              <a:buNone/>
              <a:defRPr sz="1400" b="1">
                <a:solidFill>
                  <a:srgbClr val="C00000"/>
                </a:solidFill>
                <a:latin typeface="Arial" pitchFamily="34" charset="0"/>
                <a:cs typeface="Arial" pitchFamily="34" charset="0"/>
              </a:defRPr>
            </a:lvl1pPr>
            <a:lvl2pPr marL="457200" indent="0">
              <a:buNone/>
              <a:defRPr sz="1400" b="1">
                <a:latin typeface="Arial" pitchFamily="34" charset="0"/>
                <a:cs typeface="Arial" pitchFamily="34" charset="0"/>
              </a:defRPr>
            </a:lvl2pPr>
            <a:lvl3pPr marL="914400" indent="0">
              <a:buNone/>
              <a:defRPr sz="1400" b="1">
                <a:latin typeface="Arial" pitchFamily="34" charset="0"/>
                <a:cs typeface="Arial" pitchFamily="34" charset="0"/>
              </a:defRPr>
            </a:lvl3pPr>
            <a:lvl4pPr marL="1371600" indent="0">
              <a:buNone/>
              <a:defRPr sz="1400" b="1">
                <a:latin typeface="Arial" pitchFamily="34" charset="0"/>
                <a:cs typeface="Arial" pitchFamily="34" charset="0"/>
              </a:defRPr>
            </a:lvl4pPr>
            <a:lvl5pPr marL="1828800" indent="0">
              <a:buNone/>
              <a:defRPr sz="1400" b="1">
                <a:latin typeface="Arial" pitchFamily="34" charset="0"/>
                <a:cs typeface="Arial" pitchFamily="34" charset="0"/>
              </a:defRPr>
            </a:lvl5pPr>
          </a:lstStyle>
          <a:p>
            <a:pPr lvl="0"/>
            <a:endParaRPr lang="en-US" dirty="0"/>
          </a:p>
        </p:txBody>
      </p:sp>
      <p:sp>
        <p:nvSpPr>
          <p:cNvPr id="6" name="Date Placeholder 3"/>
          <p:cNvSpPr>
            <a:spLocks noGrp="1"/>
          </p:cNvSpPr>
          <p:nvPr>
            <p:ph type="dt" sz="half" idx="14"/>
          </p:nvPr>
        </p:nvSpPr>
        <p:spPr/>
        <p:txBody>
          <a:bodyPr/>
          <a:lstStyle>
            <a:lvl1pPr fontAlgn="auto">
              <a:spcBef>
                <a:spcPts val="0"/>
              </a:spcBef>
              <a:spcAft>
                <a:spcPts val="0"/>
              </a:spcAft>
              <a:defRPr sz="800" smtClean="0">
                <a:latin typeface="+mn-lt"/>
                <a:cs typeface="+mn-cs"/>
              </a:defRPr>
            </a:lvl1pPr>
          </a:lstStyle>
          <a:p>
            <a:pPr>
              <a:defRPr/>
            </a:pPr>
            <a:endParaRPr lang="en-AU" dirty="0"/>
          </a:p>
        </p:txBody>
      </p:sp>
      <p:sp>
        <p:nvSpPr>
          <p:cNvPr id="7" name="Footer Placeholder 4"/>
          <p:cNvSpPr>
            <a:spLocks noGrp="1"/>
          </p:cNvSpPr>
          <p:nvPr>
            <p:ph type="ftr" sz="quarter" idx="15"/>
          </p:nvPr>
        </p:nvSpPr>
        <p:spPr/>
        <p:txBody>
          <a:bodyPr/>
          <a:lstStyle>
            <a:lvl1pPr fontAlgn="auto">
              <a:spcBef>
                <a:spcPts val="0"/>
              </a:spcBef>
              <a:spcAft>
                <a:spcPts val="0"/>
              </a:spcAft>
              <a:defRPr sz="800" smtClean="0">
                <a:latin typeface="+mn-lt"/>
                <a:cs typeface="+mn-cs"/>
              </a:defRPr>
            </a:lvl1pPr>
          </a:lstStyle>
          <a:p>
            <a:pPr>
              <a:defRPr/>
            </a:pPr>
            <a:r>
              <a:rPr lang="en-AU" dirty="0"/>
              <a:t>COMMERCIAL IN CONFIDENCE</a:t>
            </a:r>
          </a:p>
        </p:txBody>
      </p:sp>
    </p:spTree>
    <p:extLst>
      <p:ext uri="{BB962C8B-B14F-4D97-AF65-F5344CB8AC3E}">
        <p14:creationId xmlns:p14="http://schemas.microsoft.com/office/powerpoint/2010/main" val="3000213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9840384" y="6232525"/>
            <a:ext cx="1727200" cy="509588"/>
          </a:xfrm>
          <a:prstGeom prst="rect">
            <a:avLst/>
          </a:prstGeom>
          <a:noFill/>
          <a:ln w="9525">
            <a:noFill/>
            <a:miter lim="800000"/>
            <a:headEnd/>
            <a:tailEnd/>
          </a:ln>
        </p:spPr>
      </p:pic>
      <p:sp>
        <p:nvSpPr>
          <p:cNvPr id="2" name="Title 1"/>
          <p:cNvSpPr>
            <a:spLocks noGrp="1"/>
          </p:cNvSpPr>
          <p:nvPr>
            <p:ph type="title"/>
          </p:nvPr>
        </p:nvSpPr>
        <p:spPr>
          <a:xfrm>
            <a:off x="609600" y="836712"/>
            <a:ext cx="10972800" cy="580926"/>
          </a:xfrm>
        </p:spPr>
        <p:txBody>
          <a:bodyPr>
            <a:normAutofit/>
          </a:bodyPr>
          <a:lstStyle>
            <a:lvl1pPr algn="l" rtl="0" eaLnBrk="0" fontAlgn="base" hangingPunct="0">
              <a:spcBef>
                <a:spcPct val="0"/>
              </a:spcBef>
              <a:spcAft>
                <a:spcPct val="0"/>
              </a:spcAft>
              <a:defRPr lang="en-AU" sz="1800" b="1" dirty="0">
                <a:solidFill>
                  <a:srgbClr val="A50021"/>
                </a:solidFill>
                <a:latin typeface="Arial" pitchFamily="34" charset="0"/>
                <a:ea typeface="+mj-ea"/>
                <a:cs typeface="Arial" pitchFamily="34" charset="0"/>
              </a:defRPr>
            </a:lvl1pPr>
          </a:lstStyle>
          <a:p>
            <a:r>
              <a:rPr lang="en-US" dirty="0"/>
              <a:t>Click to edit Master title style</a:t>
            </a:r>
            <a:endParaRPr lang="en-AU" dirty="0"/>
          </a:p>
        </p:txBody>
      </p:sp>
      <p:sp>
        <p:nvSpPr>
          <p:cNvPr id="3" name="Content Placeholder 2"/>
          <p:cNvSpPr>
            <a:spLocks noGrp="1"/>
          </p:cNvSpPr>
          <p:nvPr>
            <p:ph idx="1"/>
          </p:nvPr>
        </p:nvSpPr>
        <p:spPr/>
        <p:txBody>
          <a:bodyPr>
            <a:normAutofit/>
          </a:bodyPr>
          <a:lstStyle>
            <a:lvl1pPr marL="268288" indent="-268288">
              <a:defRPr sz="1800">
                <a:latin typeface="Arial" pitchFamily="34" charset="0"/>
                <a:cs typeface="Arial" pitchFamily="34" charset="0"/>
              </a:defRPr>
            </a:lvl1pPr>
            <a:lvl2pPr marL="623888" indent="-355600">
              <a:defRPr sz="1800">
                <a:latin typeface="Arial" pitchFamily="34" charset="0"/>
                <a:cs typeface="Arial" pitchFamily="34" charset="0"/>
              </a:defRPr>
            </a:lvl2pPr>
            <a:lvl3pPr marL="892175" indent="-268288">
              <a:tabLst>
                <a:tab pos="892175" algn="l"/>
              </a:tabLst>
              <a:defRPr sz="1800">
                <a:latin typeface="Arial" pitchFamily="34" charset="0"/>
                <a:cs typeface="Arial" pitchFamily="34" charset="0"/>
              </a:defRPr>
            </a:lvl3pPr>
            <a:lvl4pPr marL="1258888" indent="-366713">
              <a:defRPr sz="1800">
                <a:latin typeface="Arial" pitchFamily="34" charset="0"/>
                <a:cs typeface="Arial" pitchFamily="34" charset="0"/>
              </a:defRPr>
            </a:lvl4pPr>
            <a:lvl5pPr marL="1527175" indent="-268288">
              <a:defRPr sz="18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Text Placeholder 11"/>
          <p:cNvSpPr>
            <a:spLocks noGrp="1"/>
          </p:cNvSpPr>
          <p:nvPr>
            <p:ph type="body" sz="quarter" idx="13"/>
          </p:nvPr>
        </p:nvSpPr>
        <p:spPr>
          <a:xfrm>
            <a:off x="8976784" y="333376"/>
            <a:ext cx="2590800" cy="358775"/>
          </a:xfrm>
        </p:spPr>
        <p:txBody>
          <a:bodyPr>
            <a:noAutofit/>
          </a:bodyPr>
          <a:lstStyle>
            <a:lvl1pPr marL="0" indent="0" algn="r">
              <a:buNone/>
              <a:defRPr sz="1400" b="1">
                <a:solidFill>
                  <a:srgbClr val="C00000"/>
                </a:solidFill>
                <a:latin typeface="Arial" pitchFamily="34" charset="0"/>
                <a:cs typeface="Arial" pitchFamily="34" charset="0"/>
              </a:defRPr>
            </a:lvl1pPr>
            <a:lvl2pPr marL="457200" indent="0">
              <a:buNone/>
              <a:defRPr sz="1400" b="1">
                <a:latin typeface="Arial" pitchFamily="34" charset="0"/>
                <a:cs typeface="Arial" pitchFamily="34" charset="0"/>
              </a:defRPr>
            </a:lvl2pPr>
            <a:lvl3pPr marL="914400" indent="0">
              <a:buNone/>
              <a:defRPr sz="1400" b="1">
                <a:latin typeface="Arial" pitchFamily="34" charset="0"/>
                <a:cs typeface="Arial" pitchFamily="34" charset="0"/>
              </a:defRPr>
            </a:lvl3pPr>
            <a:lvl4pPr marL="1371600" indent="0">
              <a:buNone/>
              <a:defRPr sz="1400" b="1">
                <a:latin typeface="Arial" pitchFamily="34" charset="0"/>
                <a:cs typeface="Arial" pitchFamily="34" charset="0"/>
              </a:defRPr>
            </a:lvl4pPr>
            <a:lvl5pPr marL="1828800" indent="0">
              <a:buNone/>
              <a:defRPr sz="1400" b="1">
                <a:latin typeface="Arial" pitchFamily="34" charset="0"/>
                <a:cs typeface="Arial" pitchFamily="34" charset="0"/>
              </a:defRPr>
            </a:lvl5pPr>
          </a:lstStyle>
          <a:p>
            <a:pPr lvl="0"/>
            <a:endParaRPr lang="en-US" dirty="0"/>
          </a:p>
        </p:txBody>
      </p:sp>
      <p:sp>
        <p:nvSpPr>
          <p:cNvPr id="6" name="Date Placeholder 3"/>
          <p:cNvSpPr>
            <a:spLocks noGrp="1"/>
          </p:cNvSpPr>
          <p:nvPr>
            <p:ph type="dt" sz="half" idx="14"/>
          </p:nvPr>
        </p:nvSpPr>
        <p:spPr/>
        <p:txBody>
          <a:bodyPr/>
          <a:lstStyle>
            <a:lvl1pPr fontAlgn="auto">
              <a:spcBef>
                <a:spcPts val="0"/>
              </a:spcBef>
              <a:spcAft>
                <a:spcPts val="0"/>
              </a:spcAft>
              <a:defRPr sz="800" smtClean="0">
                <a:latin typeface="+mn-lt"/>
                <a:cs typeface="+mn-cs"/>
              </a:defRPr>
            </a:lvl1pPr>
          </a:lstStyle>
          <a:p>
            <a:pPr>
              <a:defRPr/>
            </a:pPr>
            <a:endParaRPr lang="en-AU" dirty="0"/>
          </a:p>
        </p:txBody>
      </p:sp>
      <p:sp>
        <p:nvSpPr>
          <p:cNvPr id="7" name="Footer Placeholder 4"/>
          <p:cNvSpPr>
            <a:spLocks noGrp="1"/>
          </p:cNvSpPr>
          <p:nvPr>
            <p:ph type="ftr" sz="quarter" idx="15"/>
          </p:nvPr>
        </p:nvSpPr>
        <p:spPr/>
        <p:txBody>
          <a:bodyPr/>
          <a:lstStyle>
            <a:lvl1pPr fontAlgn="auto">
              <a:spcBef>
                <a:spcPts val="0"/>
              </a:spcBef>
              <a:spcAft>
                <a:spcPts val="0"/>
              </a:spcAft>
              <a:defRPr sz="800" smtClean="0">
                <a:latin typeface="+mn-lt"/>
                <a:cs typeface="+mn-cs"/>
              </a:defRPr>
            </a:lvl1pPr>
          </a:lstStyle>
          <a:p>
            <a:pPr>
              <a:defRPr/>
            </a:pPr>
            <a:r>
              <a:rPr lang="en-AU" dirty="0"/>
              <a:t>COMMERCIAL IN CONFIDENCE</a:t>
            </a:r>
          </a:p>
        </p:txBody>
      </p:sp>
    </p:spTree>
    <p:extLst>
      <p:ext uri="{BB962C8B-B14F-4D97-AF65-F5344CB8AC3E}">
        <p14:creationId xmlns:p14="http://schemas.microsoft.com/office/powerpoint/2010/main" val="9740727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tint val="75000"/>
                  </a:schemeClr>
                </a:solidFill>
                <a:latin typeface="Helvetica" panose="020B0604020202020204" pitchFamily="34" charset="0"/>
              </a:defRPr>
            </a:lvl1pPr>
          </a:lstStyle>
          <a:p>
            <a:fld id="{651F44C4-FA81-40A4-9D68-D6F514091F54}" type="datetime1">
              <a:rPr lang="en-AU" smtClean="0"/>
              <a:t>11/10/2017</a:t>
            </a:fld>
            <a:endParaRPr lang="en-AU"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tint val="75000"/>
                  </a:schemeClr>
                </a:solidFill>
                <a:latin typeface="Helvetica" panose="020B0604020202020204" pitchFamily="34" charset="0"/>
              </a:defRPr>
            </a:lvl1pPr>
          </a:lstStyle>
          <a:p>
            <a:r>
              <a:rPr lang="en-AU" dirty="0"/>
              <a:t>COMMERCIAL IN CONFIDENCE</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100">
                <a:solidFill>
                  <a:schemeClr val="tx1">
                    <a:tint val="75000"/>
                  </a:schemeClr>
                </a:solidFill>
                <a:latin typeface="Helvetica" panose="020B0604020202020204" pitchFamily="34" charset="0"/>
              </a:defRPr>
            </a:lvl1pPr>
          </a:lstStyle>
          <a:p>
            <a:fld id="{A3583582-401E-46A3-BCBE-FA870DD0AEC2}" type="slidenum">
              <a:rPr lang="en-AU" smtClean="0"/>
              <a:pPr/>
              <a:t>‹#›</a:t>
            </a:fld>
            <a:endParaRPr lang="en-AU" dirty="0"/>
          </a:p>
        </p:txBody>
      </p:sp>
    </p:spTree>
    <p:extLst>
      <p:ext uri="{BB962C8B-B14F-4D97-AF65-F5344CB8AC3E}">
        <p14:creationId xmlns:p14="http://schemas.microsoft.com/office/powerpoint/2010/main" val="2925448150"/>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62" r:id="rId3"/>
    <p:sldLayoutId id="2147483660" r:id="rId4"/>
    <p:sldLayoutId id="2147483650" r:id="rId5"/>
    <p:sldLayoutId id="2147483663" r:id="rId6"/>
    <p:sldLayoutId id="2147483664" r:id="rId7"/>
    <p:sldLayoutId id="2147483665" r:id="rId8"/>
    <p:sldLayoutId id="2147483666" r:id="rId9"/>
    <p:sldLayoutId id="2147483667" r:id="rId10"/>
  </p:sldLayoutIdLst>
  <p:hf hdr="0" ftr="0"/>
  <p:txStyles>
    <p:titleStyle>
      <a:lvl1pPr algn="l" defTabSz="914400" rtl="0" eaLnBrk="1" latinLnBrk="0" hangingPunct="1">
        <a:lnSpc>
          <a:spcPct val="90000"/>
        </a:lnSpc>
        <a:spcBef>
          <a:spcPct val="0"/>
        </a:spcBef>
        <a:buNone/>
        <a:defRPr sz="4400" kern="1200">
          <a:solidFill>
            <a:srgbClr val="005674"/>
          </a:solidFill>
          <a:latin typeface="Helvetica"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5674"/>
          </a:solidFill>
          <a:latin typeface="Helvetica"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5674"/>
          </a:solidFill>
          <a:latin typeface="Helvetica"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5674"/>
          </a:solidFill>
          <a:latin typeface="Helvetica"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5674"/>
          </a:solidFill>
          <a:latin typeface="Helvetica"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5674"/>
          </a:solidFill>
          <a:latin typeface="Helvetica"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11.tif"/><Relationship Id="rId13" Type="http://schemas.openxmlformats.org/officeDocument/2006/relationships/image" Target="../media/image16.tif"/><Relationship Id="rId18" Type="http://schemas.openxmlformats.org/officeDocument/2006/relationships/image" Target="../media/image21.tif"/><Relationship Id="rId26" Type="http://schemas.openxmlformats.org/officeDocument/2006/relationships/image" Target="../media/image29.gif"/><Relationship Id="rId3" Type="http://schemas.openxmlformats.org/officeDocument/2006/relationships/image" Target="../media/image6.tif"/><Relationship Id="rId21" Type="http://schemas.openxmlformats.org/officeDocument/2006/relationships/image" Target="../media/image24.tif"/><Relationship Id="rId7" Type="http://schemas.openxmlformats.org/officeDocument/2006/relationships/image" Target="../media/image10.tif"/><Relationship Id="rId12" Type="http://schemas.openxmlformats.org/officeDocument/2006/relationships/image" Target="../media/image15.tif"/><Relationship Id="rId17" Type="http://schemas.openxmlformats.org/officeDocument/2006/relationships/image" Target="../media/image20.tif"/><Relationship Id="rId25" Type="http://schemas.openxmlformats.org/officeDocument/2006/relationships/image" Target="../media/image28.tif"/><Relationship Id="rId2" Type="http://schemas.openxmlformats.org/officeDocument/2006/relationships/notesSlide" Target="../notesSlides/notesSlide7.xml"/><Relationship Id="rId16" Type="http://schemas.openxmlformats.org/officeDocument/2006/relationships/image" Target="../media/image19.tif"/><Relationship Id="rId20" Type="http://schemas.openxmlformats.org/officeDocument/2006/relationships/image" Target="../media/image23.tif"/><Relationship Id="rId29" Type="http://schemas.openxmlformats.org/officeDocument/2006/relationships/image" Target="../media/image32.tif"/><Relationship Id="rId1" Type="http://schemas.openxmlformats.org/officeDocument/2006/relationships/slideLayout" Target="../slideLayouts/slideLayout4.xml"/><Relationship Id="rId6" Type="http://schemas.openxmlformats.org/officeDocument/2006/relationships/image" Target="../media/image9.tif"/><Relationship Id="rId11" Type="http://schemas.openxmlformats.org/officeDocument/2006/relationships/image" Target="../media/image14.tif"/><Relationship Id="rId24" Type="http://schemas.openxmlformats.org/officeDocument/2006/relationships/image" Target="../media/image27.tif"/><Relationship Id="rId5" Type="http://schemas.openxmlformats.org/officeDocument/2006/relationships/image" Target="../media/image8.tif"/><Relationship Id="rId15" Type="http://schemas.openxmlformats.org/officeDocument/2006/relationships/image" Target="../media/image18.tif"/><Relationship Id="rId23" Type="http://schemas.openxmlformats.org/officeDocument/2006/relationships/image" Target="../media/image26.tif"/><Relationship Id="rId28" Type="http://schemas.openxmlformats.org/officeDocument/2006/relationships/image" Target="../media/image31.tif"/><Relationship Id="rId10" Type="http://schemas.openxmlformats.org/officeDocument/2006/relationships/image" Target="../media/image13.tif"/><Relationship Id="rId19" Type="http://schemas.openxmlformats.org/officeDocument/2006/relationships/image" Target="../media/image22.tif"/><Relationship Id="rId4" Type="http://schemas.openxmlformats.org/officeDocument/2006/relationships/image" Target="../media/image7.tif"/><Relationship Id="rId9" Type="http://schemas.openxmlformats.org/officeDocument/2006/relationships/image" Target="../media/image12.tif"/><Relationship Id="rId14" Type="http://schemas.openxmlformats.org/officeDocument/2006/relationships/image" Target="../media/image17.tif"/><Relationship Id="rId22" Type="http://schemas.openxmlformats.org/officeDocument/2006/relationships/image" Target="../media/image25.tif"/><Relationship Id="rId27" Type="http://schemas.openxmlformats.org/officeDocument/2006/relationships/image" Target="../media/image3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www.smevidence.com.au/" TargetMode="Externa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137354" y="6200497"/>
            <a:ext cx="2148345" cy="307777"/>
          </a:xfrm>
          <a:prstGeom prst="rect">
            <a:avLst/>
          </a:prstGeom>
          <a:noFill/>
        </p:spPr>
        <p:txBody>
          <a:bodyPr wrap="none" rtlCol="0" anchor="ctr">
            <a:spAutoFit/>
          </a:bodyPr>
          <a:lstStyle/>
          <a:p>
            <a:pPr algn="ctr"/>
            <a:r>
              <a:rPr lang="en-AU" sz="1400" b="1" dirty="0">
                <a:solidFill>
                  <a:srgbClr val="002060"/>
                </a:solidFill>
                <a:latin typeface="Helvetica" panose="020B0604020202020204" pitchFamily="34" charset="0"/>
                <a:cs typeface="Helvetica" panose="020B0604020202020204" pitchFamily="34" charset="0"/>
              </a:rPr>
              <a:t>WWW.CONSILAD.COM</a:t>
            </a:r>
          </a:p>
        </p:txBody>
      </p:sp>
      <p:sp>
        <p:nvSpPr>
          <p:cNvPr id="6" name="TextBox 5"/>
          <p:cNvSpPr txBox="1"/>
          <p:nvPr/>
        </p:nvSpPr>
        <p:spPr>
          <a:xfrm>
            <a:off x="5137354" y="388710"/>
            <a:ext cx="2886304" cy="369332"/>
          </a:xfrm>
          <a:prstGeom prst="rect">
            <a:avLst/>
          </a:prstGeom>
          <a:noFill/>
        </p:spPr>
        <p:txBody>
          <a:bodyPr wrap="none" rtlCol="0">
            <a:spAutoFit/>
          </a:bodyPr>
          <a:lstStyle/>
          <a:p>
            <a:pPr algn="ctr"/>
            <a:r>
              <a:rPr lang="en-AU" b="1" dirty="0">
                <a:solidFill>
                  <a:srgbClr val="009ED5"/>
                </a:solidFill>
                <a:latin typeface="Helvetica" panose="020B0604020202020204" pitchFamily="34" charset="0"/>
                <a:cs typeface="Helvetica" panose="020B0604020202020204" pitchFamily="34" charset="0"/>
              </a:rPr>
              <a:t>TRUTH OF THE MATTER</a:t>
            </a:r>
          </a:p>
        </p:txBody>
      </p:sp>
      <p:pic>
        <p:nvPicPr>
          <p:cNvPr id="11" name="Picture 10"/>
          <p:cNvPicPr>
            <a:picLocks noChangeAspect="1"/>
          </p:cNvPicPr>
          <p:nvPr/>
        </p:nvPicPr>
        <p:blipFill>
          <a:blip r:embed="rId3"/>
          <a:stretch>
            <a:fillRect/>
          </a:stretch>
        </p:blipFill>
        <p:spPr>
          <a:xfrm>
            <a:off x="1047617" y="1743735"/>
            <a:ext cx="3473434" cy="3286402"/>
          </a:xfrm>
          <a:prstGeom prst="rect">
            <a:avLst/>
          </a:prstGeom>
        </p:spPr>
      </p:pic>
      <p:sp>
        <p:nvSpPr>
          <p:cNvPr id="3" name="TextBox 2"/>
          <p:cNvSpPr txBox="1"/>
          <p:nvPr/>
        </p:nvSpPr>
        <p:spPr>
          <a:xfrm>
            <a:off x="5137354" y="1947295"/>
            <a:ext cx="7013458" cy="2523768"/>
          </a:xfrm>
          <a:prstGeom prst="rect">
            <a:avLst/>
          </a:prstGeom>
          <a:noFill/>
        </p:spPr>
        <p:txBody>
          <a:bodyPr wrap="none" rtlCol="0" anchor="ctr">
            <a:spAutoFit/>
          </a:bodyPr>
          <a:lstStyle/>
          <a:p>
            <a:r>
              <a:rPr lang="en-AU" sz="2800" b="1" dirty="0" smtClean="0">
                <a:solidFill>
                  <a:schemeClr val="accent1">
                    <a:lumMod val="50000"/>
                  </a:schemeClr>
                </a:solidFill>
                <a:latin typeface="Helvetica" panose="020B0604020202020204" pitchFamily="34" charset="0"/>
                <a:cs typeface="Helvetica" panose="020B0604020202020204" pitchFamily="34" charset="0"/>
              </a:rPr>
              <a:t>Social Media &amp; OSINT for Investigations</a:t>
            </a:r>
          </a:p>
          <a:p>
            <a:r>
              <a:rPr lang="en-AU" sz="2800" b="1" dirty="0" smtClean="0">
                <a:solidFill>
                  <a:schemeClr val="accent1">
                    <a:lumMod val="50000"/>
                  </a:schemeClr>
                </a:solidFill>
                <a:latin typeface="Helvetica" panose="020B0604020202020204" pitchFamily="34" charset="0"/>
                <a:cs typeface="Helvetica" panose="020B0604020202020204" pitchFamily="34" charset="0"/>
              </a:rPr>
              <a:t>and eDiscovery</a:t>
            </a:r>
            <a:endParaRPr lang="en-US" sz="2800" b="1" dirty="0">
              <a:solidFill>
                <a:schemeClr val="accent1">
                  <a:lumMod val="50000"/>
                </a:schemeClr>
              </a:solidFill>
              <a:latin typeface="Helvetica" panose="020B0604020202020204" pitchFamily="34" charset="0"/>
              <a:cs typeface="Helvetica" panose="020B0604020202020204" pitchFamily="34" charset="0"/>
            </a:endParaRPr>
          </a:p>
          <a:p>
            <a:endParaRPr lang="en-US" b="1" dirty="0">
              <a:solidFill>
                <a:schemeClr val="accent1">
                  <a:lumMod val="50000"/>
                </a:schemeClr>
              </a:solidFill>
              <a:latin typeface="Helvetica" panose="020B0604020202020204" pitchFamily="34" charset="0"/>
              <a:cs typeface="Helvetica" panose="020B0604020202020204" pitchFamily="34" charset="0"/>
            </a:endParaRPr>
          </a:p>
          <a:p>
            <a:endParaRPr lang="en-US" sz="2400" b="1" dirty="0">
              <a:solidFill>
                <a:schemeClr val="accent1">
                  <a:lumMod val="50000"/>
                </a:schemeClr>
              </a:solidFill>
              <a:latin typeface="Helvetica" panose="020B0604020202020204" pitchFamily="34" charset="0"/>
              <a:cs typeface="Helvetica" panose="020B0604020202020204" pitchFamily="34" charset="0"/>
            </a:endParaRPr>
          </a:p>
          <a:p>
            <a:r>
              <a:rPr lang="en-US" b="1" dirty="0">
                <a:solidFill>
                  <a:schemeClr val="accent1">
                    <a:lumMod val="50000"/>
                  </a:schemeClr>
                </a:solidFill>
                <a:latin typeface="Helvetica" panose="020B0604020202020204" pitchFamily="34" charset="0"/>
                <a:cs typeface="Helvetica" panose="020B0604020202020204" pitchFamily="34" charset="0"/>
              </a:rPr>
              <a:t>Presenters: </a:t>
            </a:r>
            <a:r>
              <a:rPr lang="en-US" b="1" dirty="0" smtClean="0">
                <a:solidFill>
                  <a:schemeClr val="accent1">
                    <a:lumMod val="50000"/>
                  </a:schemeClr>
                </a:solidFill>
                <a:latin typeface="Helvetica" panose="020B0604020202020204" pitchFamily="34" charset="0"/>
                <a:cs typeface="Helvetica" panose="020B0604020202020204" pitchFamily="34" charset="0"/>
              </a:rPr>
              <a:t>Geoffrey Campey</a:t>
            </a:r>
            <a:endParaRPr lang="en-US" b="1" dirty="0">
              <a:solidFill>
                <a:schemeClr val="accent1">
                  <a:lumMod val="50000"/>
                </a:schemeClr>
              </a:solidFill>
              <a:latin typeface="Helvetica" panose="020B0604020202020204" pitchFamily="34" charset="0"/>
              <a:cs typeface="Helvetica" panose="020B0604020202020204" pitchFamily="34" charset="0"/>
            </a:endParaRPr>
          </a:p>
          <a:p>
            <a:endParaRPr lang="en-US" sz="2400" b="1" dirty="0">
              <a:solidFill>
                <a:schemeClr val="accent1">
                  <a:lumMod val="50000"/>
                </a:schemeClr>
              </a:solidFill>
              <a:latin typeface="Helvetica" panose="020B0604020202020204" pitchFamily="34" charset="0"/>
              <a:cs typeface="Helvetica" panose="020B0604020202020204" pitchFamily="34" charset="0"/>
            </a:endParaRPr>
          </a:p>
          <a:p>
            <a:r>
              <a:rPr lang="en-US" b="1" dirty="0" smtClean="0">
                <a:solidFill>
                  <a:schemeClr val="accent1">
                    <a:lumMod val="50000"/>
                  </a:schemeClr>
                </a:solidFill>
                <a:latin typeface="Helvetica" panose="020B0604020202020204" pitchFamily="34" charset="0"/>
                <a:cs typeface="Helvetica" panose="020B0604020202020204" pitchFamily="34" charset="0"/>
              </a:rPr>
              <a:t>12 October </a:t>
            </a:r>
            <a:r>
              <a:rPr lang="en-US" b="1" dirty="0">
                <a:solidFill>
                  <a:schemeClr val="accent1">
                    <a:lumMod val="50000"/>
                  </a:schemeClr>
                </a:solidFill>
                <a:latin typeface="Helvetica" panose="020B0604020202020204" pitchFamily="34" charset="0"/>
                <a:cs typeface="Helvetica" panose="020B0604020202020204" pitchFamily="34" charset="0"/>
              </a:rPr>
              <a:t>2017</a:t>
            </a:r>
          </a:p>
        </p:txBody>
      </p:sp>
      <p:sp>
        <p:nvSpPr>
          <p:cNvPr id="7" name="TextBox 6">
            <a:extLst/>
          </p:cNvPr>
          <p:cNvSpPr txBox="1"/>
          <p:nvPr/>
        </p:nvSpPr>
        <p:spPr>
          <a:xfrm>
            <a:off x="8212548" y="6169720"/>
            <a:ext cx="3359613" cy="338554"/>
          </a:xfrm>
          <a:prstGeom prst="rect">
            <a:avLst/>
          </a:prstGeom>
          <a:noFill/>
        </p:spPr>
        <p:txBody>
          <a:bodyPr wrap="square" rtlCol="0" anchor="ctr">
            <a:spAutoFit/>
          </a:bodyPr>
          <a:lstStyle/>
          <a:p>
            <a:pPr algn="l"/>
            <a:r>
              <a:rPr lang="en-AU" sz="1600" b="1" dirty="0">
                <a:latin typeface="Helvetica" panose="020B0604020202020204" pitchFamily="34" charset="0"/>
              </a:rPr>
              <a:t>Sydney, Chicago, Los Angeles</a:t>
            </a:r>
            <a:endParaRPr lang="en-US" sz="1600" b="1" dirty="0">
              <a:latin typeface="Helvetica" panose="020B0604020202020204" pitchFamily="34" charset="0"/>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0207" y="5930407"/>
            <a:ext cx="757833" cy="757833"/>
          </a:xfrm>
          <a:prstGeom prst="rect">
            <a:avLst/>
          </a:prstGeom>
        </p:spPr>
      </p:pic>
    </p:spTree>
    <p:extLst>
      <p:ext uri="{BB962C8B-B14F-4D97-AF65-F5344CB8AC3E}">
        <p14:creationId xmlns:p14="http://schemas.microsoft.com/office/powerpoint/2010/main" val="28963876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AU" sz="1800" dirty="0">
                <a:latin typeface="Helvetica" pitchFamily="2" charset="0"/>
              </a:rPr>
              <a:t>Online data sources typically provide </a:t>
            </a:r>
            <a:r>
              <a:rPr lang="en-AU" sz="1800" u="sng" dirty="0">
                <a:latin typeface="Helvetica" pitchFamily="2" charset="0"/>
              </a:rPr>
              <a:t>relevant data dispersed over large data sets</a:t>
            </a:r>
            <a:endParaRPr lang="en-AU" sz="1800" dirty="0">
              <a:latin typeface="Helvetica" pitchFamily="2" charset="0"/>
            </a:endParaRPr>
          </a:p>
        </p:txBody>
      </p:sp>
      <p:sp>
        <p:nvSpPr>
          <p:cNvPr id="5" name="Text Placeholder 4"/>
          <p:cNvSpPr>
            <a:spLocks noGrp="1"/>
          </p:cNvSpPr>
          <p:nvPr>
            <p:ph type="body" sz="quarter" idx="13"/>
          </p:nvPr>
        </p:nvSpPr>
        <p:spPr>
          <a:xfrm>
            <a:off x="5228568" y="333376"/>
            <a:ext cx="6339016" cy="358775"/>
          </a:xfrm>
        </p:spPr>
        <p:txBody>
          <a:bodyPr/>
          <a:lstStyle/>
          <a:p>
            <a:r>
              <a:rPr lang="en-AU" sz="1800" dirty="0"/>
              <a:t>Open </a:t>
            </a:r>
            <a:r>
              <a:rPr lang="en-AU" sz="1800" dirty="0" smtClean="0"/>
              <a:t>SOURCES </a:t>
            </a:r>
            <a:r>
              <a:rPr lang="en-AU" sz="1800" dirty="0"/>
              <a:t>and social media data</a:t>
            </a:r>
            <a:endParaRPr lang="en-AU" sz="2000"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10</a:t>
            </a:fld>
            <a:endParaRPr lang="en-US" dirty="0"/>
          </a:p>
        </p:txBody>
      </p:sp>
      <p:grpSp>
        <p:nvGrpSpPr>
          <p:cNvPr id="2" name="Group 1"/>
          <p:cNvGrpSpPr/>
          <p:nvPr/>
        </p:nvGrpSpPr>
        <p:grpSpPr>
          <a:xfrm>
            <a:off x="901079" y="1946031"/>
            <a:ext cx="6239429" cy="3887056"/>
            <a:chOff x="716944" y="324776"/>
            <a:chExt cx="10429417" cy="5981029"/>
          </a:xfrm>
        </p:grpSpPr>
        <p:sp>
          <p:nvSpPr>
            <p:cNvPr id="7" name="Shape 173"/>
            <p:cNvSpPr/>
            <p:nvPr/>
          </p:nvSpPr>
          <p:spPr>
            <a:xfrm>
              <a:off x="2377739" y="324776"/>
              <a:ext cx="6525088" cy="5981029"/>
            </a:xfrm>
            <a:prstGeom prst="ellipse">
              <a:avLst/>
            </a:prstGeom>
            <a:ln w="25400">
              <a:solidFill>
                <a:srgbClr val="000000"/>
              </a:solidFill>
              <a:miter lim="400000"/>
            </a:ln>
          </p:spPr>
          <p:txBody>
            <a:bodyPr lIns="50800" tIns="50800" rIns="50800" bIns="50800" anchor="ctr"/>
            <a:lstStyle/>
            <a:p>
              <a:endParaRPr sz="1000" dirty="0">
                <a:latin typeface="Arial" panose="020B0604020202020204" pitchFamily="34" charset="0"/>
                <a:cs typeface="Arial" panose="020B0604020202020204" pitchFamily="34" charset="0"/>
              </a:endParaRPr>
            </a:p>
          </p:txBody>
        </p:sp>
        <p:pic>
          <p:nvPicPr>
            <p:cNvPr id="10" name="image5.tif"/>
            <p:cNvPicPr>
              <a:picLocks noChangeAspect="1"/>
            </p:cNvPicPr>
            <p:nvPr/>
          </p:nvPicPr>
          <p:blipFill>
            <a:blip r:embed="rId3">
              <a:extLst/>
            </a:blip>
            <a:stretch>
              <a:fillRect/>
            </a:stretch>
          </p:blipFill>
          <p:spPr>
            <a:xfrm>
              <a:off x="2639806" y="2327216"/>
              <a:ext cx="2789003" cy="630848"/>
            </a:xfrm>
            <a:prstGeom prst="rect">
              <a:avLst/>
            </a:prstGeom>
            <a:ln w="12700">
              <a:miter lim="400000"/>
            </a:ln>
          </p:spPr>
        </p:pic>
        <p:pic>
          <p:nvPicPr>
            <p:cNvPr id="11" name="image6.tif"/>
            <p:cNvPicPr>
              <a:picLocks noChangeAspect="1"/>
            </p:cNvPicPr>
            <p:nvPr/>
          </p:nvPicPr>
          <p:blipFill>
            <a:blip r:embed="rId4">
              <a:extLst/>
            </a:blip>
            <a:stretch>
              <a:fillRect/>
            </a:stretch>
          </p:blipFill>
          <p:spPr>
            <a:xfrm>
              <a:off x="6096729" y="1685843"/>
              <a:ext cx="1782541" cy="617574"/>
            </a:xfrm>
            <a:prstGeom prst="rect">
              <a:avLst/>
            </a:prstGeom>
            <a:ln w="12700">
              <a:miter lim="400000"/>
            </a:ln>
          </p:spPr>
        </p:pic>
        <p:pic>
          <p:nvPicPr>
            <p:cNvPr id="12" name="image7.tif"/>
            <p:cNvPicPr>
              <a:picLocks noChangeAspect="1"/>
            </p:cNvPicPr>
            <p:nvPr/>
          </p:nvPicPr>
          <p:blipFill>
            <a:blip r:embed="rId5">
              <a:extLst/>
            </a:blip>
            <a:stretch>
              <a:fillRect/>
            </a:stretch>
          </p:blipFill>
          <p:spPr>
            <a:xfrm>
              <a:off x="7272720" y="2504855"/>
              <a:ext cx="1488213" cy="924260"/>
            </a:xfrm>
            <a:prstGeom prst="rect">
              <a:avLst/>
            </a:prstGeom>
            <a:ln w="12700">
              <a:miter lim="400000"/>
            </a:ln>
          </p:spPr>
        </p:pic>
        <p:pic>
          <p:nvPicPr>
            <p:cNvPr id="14" name="image9.tif"/>
            <p:cNvPicPr>
              <a:picLocks noChangeAspect="1"/>
            </p:cNvPicPr>
            <p:nvPr/>
          </p:nvPicPr>
          <p:blipFill>
            <a:blip r:embed="rId6">
              <a:extLst/>
            </a:blip>
            <a:stretch>
              <a:fillRect/>
            </a:stretch>
          </p:blipFill>
          <p:spPr>
            <a:xfrm>
              <a:off x="4205603" y="677102"/>
              <a:ext cx="1081448" cy="719655"/>
            </a:xfrm>
            <a:prstGeom prst="rect">
              <a:avLst/>
            </a:prstGeom>
            <a:ln w="12700">
              <a:miter lim="400000"/>
            </a:ln>
          </p:spPr>
        </p:pic>
        <p:pic>
          <p:nvPicPr>
            <p:cNvPr id="15" name="image10.tif"/>
            <p:cNvPicPr>
              <a:picLocks noChangeAspect="1"/>
            </p:cNvPicPr>
            <p:nvPr/>
          </p:nvPicPr>
          <p:blipFill>
            <a:blip r:embed="rId7">
              <a:extLst/>
            </a:blip>
            <a:stretch>
              <a:fillRect/>
            </a:stretch>
          </p:blipFill>
          <p:spPr>
            <a:xfrm>
              <a:off x="6621626" y="2436875"/>
              <a:ext cx="864966" cy="864967"/>
            </a:xfrm>
            <a:prstGeom prst="rect">
              <a:avLst/>
            </a:prstGeom>
            <a:ln w="12700">
              <a:miter lim="400000"/>
            </a:ln>
          </p:spPr>
        </p:pic>
        <p:pic>
          <p:nvPicPr>
            <p:cNvPr id="16" name="image11.tif"/>
            <p:cNvPicPr>
              <a:picLocks noChangeAspect="1"/>
            </p:cNvPicPr>
            <p:nvPr/>
          </p:nvPicPr>
          <p:blipFill>
            <a:blip r:embed="rId8">
              <a:extLst/>
            </a:blip>
            <a:stretch>
              <a:fillRect/>
            </a:stretch>
          </p:blipFill>
          <p:spPr>
            <a:xfrm>
              <a:off x="3491945" y="4794501"/>
              <a:ext cx="687795" cy="515183"/>
            </a:xfrm>
            <a:prstGeom prst="rect">
              <a:avLst/>
            </a:prstGeom>
            <a:ln w="12700">
              <a:miter lim="400000"/>
            </a:ln>
          </p:spPr>
        </p:pic>
        <p:pic>
          <p:nvPicPr>
            <p:cNvPr id="17" name="image12.tif"/>
            <p:cNvPicPr>
              <a:picLocks noChangeAspect="1"/>
            </p:cNvPicPr>
            <p:nvPr/>
          </p:nvPicPr>
          <p:blipFill>
            <a:blip r:embed="rId9">
              <a:extLst/>
            </a:blip>
            <a:stretch>
              <a:fillRect/>
            </a:stretch>
          </p:blipFill>
          <p:spPr>
            <a:xfrm>
              <a:off x="7645144" y="4130356"/>
              <a:ext cx="743364" cy="743365"/>
            </a:xfrm>
            <a:prstGeom prst="rect">
              <a:avLst/>
            </a:prstGeom>
            <a:ln w="12700">
              <a:miter lim="400000"/>
            </a:ln>
          </p:spPr>
        </p:pic>
        <p:pic>
          <p:nvPicPr>
            <p:cNvPr id="18" name="image13.tif"/>
            <p:cNvPicPr>
              <a:picLocks noChangeAspect="1"/>
            </p:cNvPicPr>
            <p:nvPr/>
          </p:nvPicPr>
          <p:blipFill>
            <a:blip r:embed="rId10">
              <a:extLst/>
            </a:blip>
            <a:stretch>
              <a:fillRect/>
            </a:stretch>
          </p:blipFill>
          <p:spPr>
            <a:xfrm>
              <a:off x="5450666" y="577049"/>
              <a:ext cx="773490" cy="773491"/>
            </a:xfrm>
            <a:prstGeom prst="rect">
              <a:avLst/>
            </a:prstGeom>
            <a:ln w="12700">
              <a:miter lim="400000"/>
            </a:ln>
          </p:spPr>
        </p:pic>
        <p:pic>
          <p:nvPicPr>
            <p:cNvPr id="19" name="image14.tif"/>
            <p:cNvPicPr>
              <a:picLocks noChangeAspect="1"/>
            </p:cNvPicPr>
            <p:nvPr/>
          </p:nvPicPr>
          <p:blipFill>
            <a:blip r:embed="rId11">
              <a:extLst/>
            </a:blip>
            <a:stretch>
              <a:fillRect/>
            </a:stretch>
          </p:blipFill>
          <p:spPr>
            <a:xfrm>
              <a:off x="6236097" y="3609508"/>
              <a:ext cx="1143067" cy="760662"/>
            </a:xfrm>
            <a:prstGeom prst="rect">
              <a:avLst/>
            </a:prstGeom>
            <a:ln w="12700">
              <a:miter lim="400000"/>
            </a:ln>
          </p:spPr>
        </p:pic>
        <p:pic>
          <p:nvPicPr>
            <p:cNvPr id="20" name="image15.tif"/>
            <p:cNvPicPr>
              <a:picLocks noChangeAspect="1"/>
            </p:cNvPicPr>
            <p:nvPr/>
          </p:nvPicPr>
          <p:blipFill>
            <a:blip r:embed="rId12">
              <a:extLst/>
            </a:blip>
            <a:stretch>
              <a:fillRect/>
            </a:stretch>
          </p:blipFill>
          <p:spPr>
            <a:xfrm>
              <a:off x="5322288" y="2864178"/>
              <a:ext cx="1112631" cy="1112632"/>
            </a:xfrm>
            <a:prstGeom prst="rect">
              <a:avLst/>
            </a:prstGeom>
            <a:ln w="12700">
              <a:miter lim="400000"/>
            </a:ln>
          </p:spPr>
        </p:pic>
        <p:pic>
          <p:nvPicPr>
            <p:cNvPr id="21" name="image16.tif"/>
            <p:cNvPicPr>
              <a:picLocks noChangeAspect="1"/>
            </p:cNvPicPr>
            <p:nvPr/>
          </p:nvPicPr>
          <p:blipFill>
            <a:blip r:embed="rId13">
              <a:extLst/>
            </a:blip>
            <a:stretch>
              <a:fillRect/>
            </a:stretch>
          </p:blipFill>
          <p:spPr>
            <a:xfrm>
              <a:off x="2937927" y="3728894"/>
              <a:ext cx="534171" cy="534171"/>
            </a:xfrm>
            <a:prstGeom prst="rect">
              <a:avLst/>
            </a:prstGeom>
            <a:ln w="12700">
              <a:miter lim="400000"/>
            </a:ln>
          </p:spPr>
        </p:pic>
        <p:pic>
          <p:nvPicPr>
            <p:cNvPr id="22" name="image17.tif"/>
            <p:cNvPicPr>
              <a:picLocks noChangeAspect="1"/>
            </p:cNvPicPr>
            <p:nvPr/>
          </p:nvPicPr>
          <p:blipFill>
            <a:blip r:embed="rId14">
              <a:extLst/>
            </a:blip>
            <a:stretch>
              <a:fillRect/>
            </a:stretch>
          </p:blipFill>
          <p:spPr>
            <a:xfrm>
              <a:off x="2896602" y="2932810"/>
              <a:ext cx="1062812" cy="796084"/>
            </a:xfrm>
            <a:prstGeom prst="rect">
              <a:avLst/>
            </a:prstGeom>
            <a:ln w="12700">
              <a:miter lim="400000"/>
            </a:ln>
          </p:spPr>
        </p:pic>
        <p:pic>
          <p:nvPicPr>
            <p:cNvPr id="23" name="image18.tif"/>
            <p:cNvPicPr>
              <a:picLocks noChangeAspect="1"/>
            </p:cNvPicPr>
            <p:nvPr/>
          </p:nvPicPr>
          <p:blipFill>
            <a:blip r:embed="rId15">
              <a:extLst/>
            </a:blip>
            <a:stretch>
              <a:fillRect/>
            </a:stretch>
          </p:blipFill>
          <p:spPr>
            <a:xfrm>
              <a:off x="5496852" y="1313521"/>
              <a:ext cx="599877" cy="599877"/>
            </a:xfrm>
            <a:prstGeom prst="rect">
              <a:avLst/>
            </a:prstGeom>
            <a:ln w="12700">
              <a:miter lim="400000"/>
            </a:ln>
          </p:spPr>
        </p:pic>
        <p:pic>
          <p:nvPicPr>
            <p:cNvPr id="24" name="image19.tif"/>
            <p:cNvPicPr>
              <a:picLocks noChangeAspect="1"/>
            </p:cNvPicPr>
            <p:nvPr/>
          </p:nvPicPr>
          <p:blipFill>
            <a:blip r:embed="rId16">
              <a:extLst/>
            </a:blip>
            <a:stretch>
              <a:fillRect/>
            </a:stretch>
          </p:blipFill>
          <p:spPr>
            <a:xfrm>
              <a:off x="3889430" y="3751303"/>
              <a:ext cx="654535" cy="654535"/>
            </a:xfrm>
            <a:prstGeom prst="rect">
              <a:avLst/>
            </a:prstGeom>
            <a:ln w="12700">
              <a:miter lim="400000"/>
            </a:ln>
          </p:spPr>
        </p:pic>
        <p:pic>
          <p:nvPicPr>
            <p:cNvPr id="25" name="image20.tif"/>
            <p:cNvPicPr>
              <a:picLocks noChangeAspect="1"/>
            </p:cNvPicPr>
            <p:nvPr/>
          </p:nvPicPr>
          <p:blipFill>
            <a:blip r:embed="rId17">
              <a:extLst/>
            </a:blip>
            <a:stretch>
              <a:fillRect/>
            </a:stretch>
          </p:blipFill>
          <p:spPr>
            <a:xfrm>
              <a:off x="6474955" y="4778508"/>
              <a:ext cx="1170190" cy="352779"/>
            </a:xfrm>
            <a:prstGeom prst="rect">
              <a:avLst/>
            </a:prstGeom>
            <a:ln w="12700">
              <a:miter lim="400000"/>
            </a:ln>
          </p:spPr>
        </p:pic>
        <p:pic>
          <p:nvPicPr>
            <p:cNvPr id="26" name="image21.tif"/>
            <p:cNvPicPr>
              <a:picLocks noChangeAspect="1"/>
            </p:cNvPicPr>
            <p:nvPr/>
          </p:nvPicPr>
          <p:blipFill>
            <a:blip r:embed="rId18">
              <a:extLst/>
            </a:blip>
            <a:stretch>
              <a:fillRect/>
            </a:stretch>
          </p:blipFill>
          <p:spPr>
            <a:xfrm>
              <a:off x="4333597" y="5321292"/>
              <a:ext cx="1035838" cy="580070"/>
            </a:xfrm>
            <a:prstGeom prst="rect">
              <a:avLst/>
            </a:prstGeom>
            <a:ln w="12700">
              <a:miter lim="400000"/>
            </a:ln>
          </p:spPr>
        </p:pic>
        <p:pic>
          <p:nvPicPr>
            <p:cNvPr id="27" name="image22.tif"/>
            <p:cNvPicPr>
              <a:picLocks noChangeAspect="1"/>
            </p:cNvPicPr>
            <p:nvPr/>
          </p:nvPicPr>
          <p:blipFill>
            <a:blip r:embed="rId19">
              <a:extLst/>
            </a:blip>
            <a:stretch>
              <a:fillRect/>
            </a:stretch>
          </p:blipFill>
          <p:spPr>
            <a:xfrm>
              <a:off x="4380288" y="4859427"/>
              <a:ext cx="494312" cy="507672"/>
            </a:xfrm>
            <a:prstGeom prst="rect">
              <a:avLst/>
            </a:prstGeom>
            <a:ln w="12700">
              <a:miter lim="400000"/>
            </a:ln>
          </p:spPr>
        </p:pic>
        <p:pic>
          <p:nvPicPr>
            <p:cNvPr id="28" name="image23.tif"/>
            <p:cNvPicPr>
              <a:picLocks noChangeAspect="1"/>
            </p:cNvPicPr>
            <p:nvPr/>
          </p:nvPicPr>
          <p:blipFill>
            <a:blip r:embed="rId20">
              <a:extLst/>
            </a:blip>
            <a:stretch>
              <a:fillRect/>
            </a:stretch>
          </p:blipFill>
          <p:spPr>
            <a:xfrm>
              <a:off x="5689886" y="5321292"/>
              <a:ext cx="1219575" cy="669087"/>
            </a:xfrm>
            <a:prstGeom prst="rect">
              <a:avLst/>
            </a:prstGeom>
            <a:ln w="12700">
              <a:miter lim="400000"/>
            </a:ln>
          </p:spPr>
        </p:pic>
        <p:pic>
          <p:nvPicPr>
            <p:cNvPr id="29" name="image24.tif"/>
            <p:cNvPicPr>
              <a:picLocks noChangeAspect="1"/>
            </p:cNvPicPr>
            <p:nvPr/>
          </p:nvPicPr>
          <p:blipFill>
            <a:blip r:embed="rId21">
              <a:extLst/>
            </a:blip>
            <a:stretch>
              <a:fillRect/>
            </a:stretch>
          </p:blipFill>
          <p:spPr>
            <a:xfrm>
              <a:off x="5310949" y="5781229"/>
              <a:ext cx="485841" cy="485841"/>
            </a:xfrm>
            <a:prstGeom prst="rect">
              <a:avLst/>
            </a:prstGeom>
            <a:ln w="12700">
              <a:miter lim="400000"/>
            </a:ln>
          </p:spPr>
        </p:pic>
        <p:pic>
          <p:nvPicPr>
            <p:cNvPr id="30" name="image25.tif"/>
            <p:cNvPicPr>
              <a:picLocks noChangeAspect="1"/>
            </p:cNvPicPr>
            <p:nvPr/>
          </p:nvPicPr>
          <p:blipFill>
            <a:blip r:embed="rId22">
              <a:extLst/>
            </a:blip>
            <a:stretch>
              <a:fillRect/>
            </a:stretch>
          </p:blipFill>
          <p:spPr>
            <a:xfrm>
              <a:off x="6525979" y="724178"/>
              <a:ext cx="689009" cy="689009"/>
            </a:xfrm>
            <a:prstGeom prst="rect">
              <a:avLst/>
            </a:prstGeom>
            <a:ln w="12700">
              <a:miter lim="400000"/>
            </a:ln>
          </p:spPr>
        </p:pic>
        <p:pic>
          <p:nvPicPr>
            <p:cNvPr id="31" name="image26.tif"/>
            <p:cNvPicPr>
              <a:picLocks noChangeAspect="1"/>
            </p:cNvPicPr>
            <p:nvPr/>
          </p:nvPicPr>
          <p:blipFill>
            <a:blip r:embed="rId23">
              <a:extLst/>
            </a:blip>
            <a:stretch>
              <a:fillRect/>
            </a:stretch>
          </p:blipFill>
          <p:spPr>
            <a:xfrm>
              <a:off x="5069588" y="4409171"/>
              <a:ext cx="900512" cy="900513"/>
            </a:xfrm>
            <a:prstGeom prst="rect">
              <a:avLst/>
            </a:prstGeom>
            <a:ln w="12700">
              <a:miter lim="400000"/>
            </a:ln>
          </p:spPr>
        </p:pic>
        <p:pic>
          <p:nvPicPr>
            <p:cNvPr id="32" name="image27.tif"/>
            <p:cNvPicPr>
              <a:picLocks noChangeAspect="1"/>
            </p:cNvPicPr>
            <p:nvPr/>
          </p:nvPicPr>
          <p:blipFill>
            <a:blip r:embed="rId24">
              <a:extLst/>
            </a:blip>
            <a:stretch>
              <a:fillRect/>
            </a:stretch>
          </p:blipFill>
          <p:spPr>
            <a:xfrm>
              <a:off x="7495482" y="3332824"/>
              <a:ext cx="767577" cy="767577"/>
            </a:xfrm>
            <a:prstGeom prst="rect">
              <a:avLst/>
            </a:prstGeom>
            <a:ln w="12700">
              <a:miter lim="400000"/>
            </a:ln>
          </p:spPr>
        </p:pic>
        <p:pic>
          <p:nvPicPr>
            <p:cNvPr id="34" name="image29.tif"/>
            <p:cNvPicPr>
              <a:picLocks noChangeAspect="1"/>
            </p:cNvPicPr>
            <p:nvPr/>
          </p:nvPicPr>
          <p:blipFill>
            <a:blip r:embed="rId25">
              <a:extLst/>
            </a:blip>
            <a:stretch>
              <a:fillRect/>
            </a:stretch>
          </p:blipFill>
          <p:spPr>
            <a:xfrm>
              <a:off x="4688511" y="3716613"/>
              <a:ext cx="762155" cy="546452"/>
            </a:xfrm>
            <a:prstGeom prst="rect">
              <a:avLst/>
            </a:prstGeom>
            <a:ln w="12700">
              <a:miter lim="400000"/>
            </a:ln>
          </p:spPr>
        </p:pic>
        <p:sp>
          <p:nvSpPr>
            <p:cNvPr id="36" name="TextBox 35"/>
            <p:cNvSpPr txBox="1"/>
            <p:nvPr/>
          </p:nvSpPr>
          <p:spPr>
            <a:xfrm>
              <a:off x="716944" y="4979479"/>
              <a:ext cx="2288952" cy="464846"/>
            </a:xfrm>
            <a:prstGeom prst="rect">
              <a:avLst/>
            </a:prstGeom>
            <a:noFill/>
            <a:ln>
              <a:solidFill>
                <a:schemeClr val="accent1"/>
              </a:solidFill>
            </a:ln>
          </p:spPr>
          <p:txBody>
            <a:bodyPr wrap="none" rtlCol="0">
              <a:spAutoFit/>
            </a:bodyPr>
            <a:lstStyle/>
            <a:p>
              <a:pPr marL="171450" indent="-171450">
                <a:buFont typeface="Arial" panose="020B0604020202020204" pitchFamily="34" charset="0"/>
                <a:buChar char="•"/>
              </a:pPr>
              <a:r>
                <a:rPr lang="en-AU" sz="700" dirty="0">
                  <a:latin typeface="Arial" panose="020B0604020202020204" pitchFamily="34" charset="0"/>
                  <a:cs typeface="Arial" panose="020B0604020202020204" pitchFamily="34" charset="0"/>
                </a:rPr>
                <a:t>Operating online business</a:t>
              </a:r>
            </a:p>
            <a:p>
              <a:pPr marL="171450" indent="-171450">
                <a:buFont typeface="Arial" panose="020B0604020202020204" pitchFamily="34" charset="0"/>
                <a:buChar char="•"/>
              </a:pPr>
              <a:r>
                <a:rPr lang="en-AU" sz="700" dirty="0">
                  <a:latin typeface="Arial" panose="020B0604020202020204" pitchFamily="34" charset="0"/>
                  <a:cs typeface="Arial" panose="020B0604020202020204" pitchFamily="34" charset="0"/>
                </a:rPr>
                <a:t>Commercial activity</a:t>
              </a:r>
            </a:p>
          </p:txBody>
        </p:sp>
        <p:sp>
          <p:nvSpPr>
            <p:cNvPr id="37" name="TextBox 36"/>
            <p:cNvSpPr txBox="1"/>
            <p:nvPr/>
          </p:nvSpPr>
          <p:spPr>
            <a:xfrm>
              <a:off x="9128649" y="1681845"/>
              <a:ext cx="2017712" cy="1115629"/>
            </a:xfrm>
            <a:prstGeom prst="rect">
              <a:avLst/>
            </a:prstGeom>
            <a:noFill/>
            <a:ln>
              <a:solidFill>
                <a:schemeClr val="accent1"/>
              </a:solidFill>
            </a:ln>
          </p:spPr>
          <p:txBody>
            <a:bodyPr wrap="none" rtlCol="0">
              <a:spAutoFit/>
            </a:bodyPr>
            <a:lstStyle/>
            <a:p>
              <a:pPr marL="171450" indent="-171450">
                <a:buFont typeface="Arial" panose="020B0604020202020204" pitchFamily="34" charset="0"/>
                <a:buChar char="•"/>
              </a:pPr>
              <a:r>
                <a:rPr lang="en-AU" sz="700" dirty="0">
                  <a:latin typeface="Arial" panose="020B0604020202020204" pitchFamily="34" charset="0"/>
                  <a:cs typeface="Arial" panose="020B0604020202020204" pitchFamily="34" charset="0"/>
                </a:rPr>
                <a:t>Recreational activities</a:t>
              </a:r>
            </a:p>
            <a:p>
              <a:pPr marL="171450" indent="-171450">
                <a:buFont typeface="Arial" panose="020B0604020202020204" pitchFamily="34" charset="0"/>
                <a:buChar char="•"/>
              </a:pPr>
              <a:r>
                <a:rPr lang="en-AU" sz="700" dirty="0">
                  <a:latin typeface="Arial" panose="020B0604020202020204" pitchFamily="34" charset="0"/>
                  <a:cs typeface="Arial" panose="020B0604020202020204" pitchFamily="34" charset="0"/>
                </a:rPr>
                <a:t>Travel</a:t>
              </a:r>
            </a:p>
            <a:p>
              <a:pPr marL="171450" indent="-171450">
                <a:buFont typeface="Arial" panose="020B0604020202020204" pitchFamily="34" charset="0"/>
                <a:buChar char="•"/>
              </a:pPr>
              <a:r>
                <a:rPr lang="en-AU" sz="700" dirty="0">
                  <a:latin typeface="Arial" panose="020B0604020202020204" pitchFamily="34" charset="0"/>
                  <a:cs typeface="Arial" panose="020B0604020202020204" pitchFamily="34" charset="0"/>
                </a:rPr>
                <a:t>Relationships</a:t>
              </a:r>
            </a:p>
            <a:p>
              <a:pPr marL="171450" indent="-171450">
                <a:buFont typeface="Arial" panose="020B0604020202020204" pitchFamily="34" charset="0"/>
                <a:buChar char="•"/>
              </a:pPr>
              <a:r>
                <a:rPr lang="en-AU" sz="700" dirty="0">
                  <a:latin typeface="Arial" panose="020B0604020202020204" pitchFamily="34" charset="0"/>
                  <a:cs typeface="Arial" panose="020B0604020202020204" pitchFamily="34" charset="0"/>
                </a:rPr>
                <a:t>Volunteer work</a:t>
              </a:r>
            </a:p>
            <a:p>
              <a:pPr marL="171450" indent="-171450">
                <a:buFont typeface="Arial" panose="020B0604020202020204" pitchFamily="34" charset="0"/>
                <a:buChar char="•"/>
              </a:pPr>
              <a:r>
                <a:rPr lang="en-AU" sz="700" dirty="0">
                  <a:latin typeface="Arial" panose="020B0604020202020204" pitchFamily="34" charset="0"/>
                  <a:cs typeface="Arial" panose="020B0604020202020204" pitchFamily="34" charset="0"/>
                </a:rPr>
                <a:t>Club memberships</a:t>
              </a:r>
            </a:p>
            <a:p>
              <a:pPr marL="171450" indent="-171450">
                <a:buFont typeface="Arial" panose="020B0604020202020204" pitchFamily="34" charset="0"/>
                <a:buChar char="•"/>
              </a:pPr>
              <a:r>
                <a:rPr lang="en-AU" sz="700" dirty="0">
                  <a:latin typeface="Arial" panose="020B0604020202020204" pitchFamily="34" charset="0"/>
                  <a:cs typeface="Arial" panose="020B0604020202020204" pitchFamily="34" charset="0"/>
                </a:rPr>
                <a:t>Executive positions</a:t>
              </a:r>
            </a:p>
          </p:txBody>
        </p:sp>
        <p:pic>
          <p:nvPicPr>
            <p:cNvPr id="39" name="Picture 38"/>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3967838" y="2906832"/>
              <a:ext cx="1319213" cy="276225"/>
            </a:xfrm>
            <a:prstGeom prst="rect">
              <a:avLst/>
            </a:prstGeom>
          </p:spPr>
        </p:pic>
        <p:sp>
          <p:nvSpPr>
            <p:cNvPr id="40" name="TextBox 39"/>
            <p:cNvSpPr txBox="1"/>
            <p:nvPr/>
          </p:nvSpPr>
          <p:spPr>
            <a:xfrm>
              <a:off x="716944" y="1422962"/>
              <a:ext cx="1907109" cy="627541"/>
            </a:xfrm>
            <a:prstGeom prst="rect">
              <a:avLst/>
            </a:prstGeom>
            <a:noFill/>
            <a:ln>
              <a:solidFill>
                <a:schemeClr val="accent1"/>
              </a:solidFill>
            </a:ln>
          </p:spPr>
          <p:txBody>
            <a:bodyPr wrap="none" rtlCol="0">
              <a:spAutoFit/>
            </a:bodyPr>
            <a:lstStyle/>
            <a:p>
              <a:pPr marL="171450" indent="-171450">
                <a:buFont typeface="Arial" panose="020B0604020202020204" pitchFamily="34" charset="0"/>
                <a:buChar char="•"/>
              </a:pPr>
              <a:r>
                <a:rPr lang="en-AU" sz="700" dirty="0">
                  <a:latin typeface="Arial" panose="020B0604020202020204" pitchFamily="34" charset="0"/>
                  <a:cs typeface="Arial" panose="020B0604020202020204" pitchFamily="34" charset="0"/>
                </a:rPr>
                <a:t>Purchasing property</a:t>
              </a:r>
            </a:p>
            <a:p>
              <a:pPr marL="171450" indent="-171450">
                <a:buFont typeface="Arial" panose="020B0604020202020204" pitchFamily="34" charset="0"/>
                <a:buChar char="•"/>
              </a:pPr>
              <a:r>
                <a:rPr lang="en-AU" sz="700" dirty="0">
                  <a:latin typeface="Arial" panose="020B0604020202020204" pitchFamily="34" charset="0"/>
                  <a:cs typeface="Arial" panose="020B0604020202020204" pitchFamily="34" charset="0"/>
                </a:rPr>
                <a:t>Concentration</a:t>
              </a:r>
            </a:p>
            <a:p>
              <a:pPr marL="171450" indent="-171450">
                <a:buFont typeface="Arial" panose="020B0604020202020204" pitchFamily="34" charset="0"/>
                <a:buChar char="•"/>
              </a:pPr>
              <a:r>
                <a:rPr lang="en-AU" sz="700" dirty="0">
                  <a:latin typeface="Arial" panose="020B0604020202020204" pitchFamily="34" charset="0"/>
                  <a:cs typeface="Arial" panose="020B0604020202020204" pitchFamily="34" charset="0"/>
                </a:rPr>
                <a:t>Employability</a:t>
              </a:r>
            </a:p>
          </p:txBody>
        </p:sp>
        <p:sp>
          <p:nvSpPr>
            <p:cNvPr id="41" name="TextBox 40"/>
            <p:cNvSpPr txBox="1"/>
            <p:nvPr/>
          </p:nvSpPr>
          <p:spPr>
            <a:xfrm>
              <a:off x="716944" y="2365747"/>
              <a:ext cx="1778073" cy="952933"/>
            </a:xfrm>
            <a:prstGeom prst="rect">
              <a:avLst/>
            </a:prstGeom>
            <a:noFill/>
            <a:ln>
              <a:solidFill>
                <a:schemeClr val="accent1"/>
              </a:solidFill>
            </a:ln>
          </p:spPr>
          <p:txBody>
            <a:bodyPr wrap="none" rtlCol="0">
              <a:spAutoFit/>
            </a:bodyPr>
            <a:lstStyle/>
            <a:p>
              <a:pPr marL="171450" indent="-171450">
                <a:buFont typeface="Arial" panose="020B0604020202020204" pitchFamily="34" charset="0"/>
                <a:buChar char="•"/>
              </a:pPr>
              <a:r>
                <a:rPr lang="en-AU" sz="700" dirty="0">
                  <a:latin typeface="Arial" panose="020B0604020202020204" pitchFamily="34" charset="0"/>
                  <a:cs typeface="Arial" panose="020B0604020202020204" pitchFamily="34" charset="0"/>
                </a:rPr>
                <a:t>Financial activities</a:t>
              </a:r>
            </a:p>
            <a:p>
              <a:pPr marL="171450" indent="-171450">
                <a:buFont typeface="Arial" panose="020B0604020202020204" pitchFamily="34" charset="0"/>
                <a:buChar char="•"/>
              </a:pPr>
              <a:r>
                <a:rPr lang="en-AU" sz="700" dirty="0">
                  <a:latin typeface="Arial" panose="020B0604020202020204" pitchFamily="34" charset="0"/>
                  <a:cs typeface="Arial" panose="020B0604020202020204" pitchFamily="34" charset="0"/>
                </a:rPr>
                <a:t>Businesses</a:t>
              </a:r>
            </a:p>
            <a:p>
              <a:pPr marL="171450" indent="-171450">
                <a:buFont typeface="Arial" panose="020B0604020202020204" pitchFamily="34" charset="0"/>
                <a:buChar char="•"/>
              </a:pPr>
              <a:r>
                <a:rPr lang="en-AU" sz="700" dirty="0">
                  <a:latin typeface="Arial" panose="020B0604020202020204" pitchFamily="34" charset="0"/>
                  <a:cs typeface="Arial" panose="020B0604020202020204" pitchFamily="34" charset="0"/>
                </a:rPr>
                <a:t>Consultancies</a:t>
              </a:r>
            </a:p>
            <a:p>
              <a:pPr marL="171450" indent="-171450">
                <a:buFont typeface="Arial" panose="020B0604020202020204" pitchFamily="34" charset="0"/>
                <a:buChar char="•"/>
              </a:pPr>
              <a:r>
                <a:rPr lang="en-AU" sz="700" dirty="0">
                  <a:latin typeface="Arial" panose="020B0604020202020204" pitchFamily="34" charset="0"/>
                  <a:cs typeface="Arial" panose="020B0604020202020204" pitchFamily="34" charset="0"/>
                </a:rPr>
                <a:t>Concentration</a:t>
              </a:r>
            </a:p>
            <a:p>
              <a:pPr marL="171450" indent="-171450">
                <a:buFont typeface="Arial" panose="020B0604020202020204" pitchFamily="34" charset="0"/>
                <a:buChar char="•"/>
              </a:pPr>
              <a:r>
                <a:rPr lang="en-AU" sz="700" dirty="0">
                  <a:latin typeface="Arial" panose="020B0604020202020204" pitchFamily="34" charset="0"/>
                  <a:cs typeface="Arial" panose="020B0604020202020204" pitchFamily="34" charset="0"/>
                </a:rPr>
                <a:t>Employability</a:t>
              </a:r>
            </a:p>
          </p:txBody>
        </p:sp>
        <p:sp>
          <p:nvSpPr>
            <p:cNvPr id="42" name="TextBox 41"/>
            <p:cNvSpPr txBox="1"/>
            <p:nvPr/>
          </p:nvSpPr>
          <p:spPr>
            <a:xfrm>
              <a:off x="9112617" y="3720383"/>
              <a:ext cx="2033512" cy="464846"/>
            </a:xfrm>
            <a:prstGeom prst="rect">
              <a:avLst/>
            </a:prstGeom>
            <a:noFill/>
            <a:ln>
              <a:solidFill>
                <a:schemeClr val="accent1"/>
              </a:solidFill>
            </a:ln>
          </p:spPr>
          <p:txBody>
            <a:bodyPr wrap="none" rtlCol="0">
              <a:spAutoFit/>
            </a:bodyPr>
            <a:lstStyle/>
            <a:p>
              <a:pPr marL="171450" indent="-171450">
                <a:buFont typeface="Arial" panose="020B0604020202020204" pitchFamily="34" charset="0"/>
                <a:buChar char="•"/>
              </a:pPr>
              <a:r>
                <a:rPr lang="en-AU" sz="700" dirty="0">
                  <a:latin typeface="Arial" panose="020B0604020202020204" pitchFamily="34" charset="0"/>
                  <a:cs typeface="Arial" panose="020B0604020202020204" pitchFamily="34" charset="0"/>
                </a:rPr>
                <a:t>Contact tracing</a:t>
              </a:r>
            </a:p>
            <a:p>
              <a:pPr marL="171450" indent="-171450">
                <a:buFont typeface="Arial" panose="020B0604020202020204" pitchFamily="34" charset="0"/>
                <a:buChar char="•"/>
              </a:pPr>
              <a:r>
                <a:rPr lang="en-AU" sz="700" dirty="0">
                  <a:latin typeface="Arial" panose="020B0604020202020204" pitchFamily="34" charset="0"/>
                  <a:cs typeface="Arial" panose="020B0604020202020204" pitchFamily="34" charset="0"/>
                </a:rPr>
                <a:t>Reveal hidden identity</a:t>
              </a:r>
            </a:p>
          </p:txBody>
        </p:sp>
        <p:cxnSp>
          <p:nvCxnSpPr>
            <p:cNvPr id="44" name="Straight Arrow Connector 43"/>
            <p:cNvCxnSpPr>
              <a:stCxn id="40" idx="3"/>
            </p:cNvCxnSpPr>
            <p:nvPr/>
          </p:nvCxnSpPr>
          <p:spPr>
            <a:xfrm>
              <a:off x="2624053" y="1736732"/>
              <a:ext cx="1335362" cy="11791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41" idx="3"/>
            </p:cNvCxnSpPr>
            <p:nvPr/>
          </p:nvCxnSpPr>
          <p:spPr>
            <a:xfrm>
              <a:off x="2495017" y="2842213"/>
              <a:ext cx="578069" cy="3408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stCxn id="36" idx="3"/>
              <a:endCxn id="26" idx="1"/>
            </p:cNvCxnSpPr>
            <p:nvPr/>
          </p:nvCxnSpPr>
          <p:spPr>
            <a:xfrm>
              <a:off x="3005896" y="5211902"/>
              <a:ext cx="1327701" cy="3994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37" idx="1"/>
              <a:endCxn id="11" idx="3"/>
            </p:cNvCxnSpPr>
            <p:nvPr/>
          </p:nvCxnSpPr>
          <p:spPr>
            <a:xfrm flipH="1" flipV="1">
              <a:off x="7879270" y="1994631"/>
              <a:ext cx="1249380" cy="24502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stCxn id="37" idx="1"/>
            </p:cNvCxnSpPr>
            <p:nvPr/>
          </p:nvCxnSpPr>
          <p:spPr>
            <a:xfrm flipH="1">
              <a:off x="7169610" y="2239660"/>
              <a:ext cx="1959039" cy="17534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stCxn id="37" idx="1"/>
            </p:cNvCxnSpPr>
            <p:nvPr/>
          </p:nvCxnSpPr>
          <p:spPr>
            <a:xfrm flipH="1">
              <a:off x="8263062" y="2239660"/>
              <a:ext cx="865587" cy="20234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stCxn id="42" idx="1"/>
            </p:cNvCxnSpPr>
            <p:nvPr/>
          </p:nvCxnSpPr>
          <p:spPr>
            <a:xfrm flipH="1" flipV="1">
              <a:off x="7489295" y="1751523"/>
              <a:ext cx="1623322" cy="220128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42" idx="1"/>
            </p:cNvCxnSpPr>
            <p:nvPr/>
          </p:nvCxnSpPr>
          <p:spPr>
            <a:xfrm flipH="1">
              <a:off x="7050447" y="3952807"/>
              <a:ext cx="2062171" cy="3659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stCxn id="42" idx="1"/>
              <a:endCxn id="28" idx="3"/>
            </p:cNvCxnSpPr>
            <p:nvPr/>
          </p:nvCxnSpPr>
          <p:spPr>
            <a:xfrm flipH="1">
              <a:off x="6909460" y="3952807"/>
              <a:ext cx="2203157" cy="170302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a:stCxn id="42" idx="1"/>
            </p:cNvCxnSpPr>
            <p:nvPr/>
          </p:nvCxnSpPr>
          <p:spPr>
            <a:xfrm flipH="1" flipV="1">
              <a:off x="4905042" y="2118619"/>
              <a:ext cx="4207575" cy="18341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stCxn id="42" idx="1"/>
            </p:cNvCxnSpPr>
            <p:nvPr/>
          </p:nvCxnSpPr>
          <p:spPr>
            <a:xfrm flipH="1">
              <a:off x="4041058" y="3952807"/>
              <a:ext cx="5071559" cy="89810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a:stCxn id="42" idx="1"/>
            </p:cNvCxnSpPr>
            <p:nvPr/>
          </p:nvCxnSpPr>
          <p:spPr>
            <a:xfrm flipH="1" flipV="1">
              <a:off x="7008835" y="1154473"/>
              <a:ext cx="2103783" cy="279833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a:stCxn id="42" idx="1"/>
            </p:cNvCxnSpPr>
            <p:nvPr/>
          </p:nvCxnSpPr>
          <p:spPr>
            <a:xfrm flipH="1" flipV="1">
              <a:off x="3307555" y="3742801"/>
              <a:ext cx="5805062" cy="21000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a:stCxn id="37" idx="1"/>
            </p:cNvCxnSpPr>
            <p:nvPr/>
          </p:nvCxnSpPr>
          <p:spPr>
            <a:xfrm flipH="1">
              <a:off x="3681896" y="2239660"/>
              <a:ext cx="5446753" cy="191120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72" name="Picture 71"/>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3136313" y="1682997"/>
              <a:ext cx="2344011" cy="372225"/>
            </a:xfrm>
            <a:prstGeom prst="rect">
              <a:avLst/>
            </a:prstGeom>
          </p:spPr>
        </p:pic>
        <p:cxnSp>
          <p:nvCxnSpPr>
            <p:cNvPr id="76" name="Straight Arrow Connector 75"/>
            <p:cNvCxnSpPr>
              <a:stCxn id="37" idx="1"/>
            </p:cNvCxnSpPr>
            <p:nvPr/>
          </p:nvCxnSpPr>
          <p:spPr>
            <a:xfrm flipH="1">
              <a:off x="8600843" y="2239660"/>
              <a:ext cx="527806" cy="6939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a:stCxn id="37" idx="1"/>
            </p:cNvCxnSpPr>
            <p:nvPr/>
          </p:nvCxnSpPr>
          <p:spPr>
            <a:xfrm flipH="1">
              <a:off x="6584427" y="2239660"/>
              <a:ext cx="2544222" cy="109828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2" name="Straight Arrow Connector 81"/>
            <p:cNvCxnSpPr>
              <a:stCxn id="36" idx="3"/>
              <a:endCxn id="72" idx="2"/>
            </p:cNvCxnSpPr>
            <p:nvPr/>
          </p:nvCxnSpPr>
          <p:spPr>
            <a:xfrm flipV="1">
              <a:off x="3005896" y="2055222"/>
              <a:ext cx="1302424" cy="31566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a:stCxn id="41" idx="3"/>
              <a:endCxn id="72" idx="2"/>
            </p:cNvCxnSpPr>
            <p:nvPr/>
          </p:nvCxnSpPr>
          <p:spPr>
            <a:xfrm flipV="1">
              <a:off x="2495017" y="2055222"/>
              <a:ext cx="1813302" cy="78699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a:stCxn id="37" idx="1"/>
            </p:cNvCxnSpPr>
            <p:nvPr/>
          </p:nvCxnSpPr>
          <p:spPr>
            <a:xfrm flipH="1" flipV="1">
              <a:off x="6417530" y="1424287"/>
              <a:ext cx="2711120" cy="8153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a:stCxn id="36" idx="3"/>
              <a:endCxn id="27" idx="1"/>
            </p:cNvCxnSpPr>
            <p:nvPr/>
          </p:nvCxnSpPr>
          <p:spPr>
            <a:xfrm flipV="1">
              <a:off x="3005896" y="5113262"/>
              <a:ext cx="1374393" cy="986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3" name="image8.tif"/>
            <p:cNvPicPr>
              <a:picLocks noChangeAspect="1"/>
            </p:cNvPicPr>
            <p:nvPr/>
          </p:nvPicPr>
          <p:blipFill>
            <a:blip r:embed="rId28">
              <a:extLst/>
            </a:blip>
            <a:stretch>
              <a:fillRect/>
            </a:stretch>
          </p:blipFill>
          <p:spPr>
            <a:xfrm>
              <a:off x="6032640" y="1078803"/>
              <a:ext cx="514615" cy="417479"/>
            </a:xfrm>
            <a:prstGeom prst="rect">
              <a:avLst/>
            </a:prstGeom>
            <a:ln w="12700">
              <a:miter lim="400000"/>
            </a:ln>
          </p:spPr>
        </p:pic>
      </p:grpSp>
      <p:sp>
        <p:nvSpPr>
          <p:cNvPr id="61" name="Content Placeholder 2"/>
          <p:cNvSpPr txBox="1">
            <a:spLocks/>
          </p:cNvSpPr>
          <p:nvPr/>
        </p:nvSpPr>
        <p:spPr>
          <a:xfrm>
            <a:off x="7333586" y="1669459"/>
            <a:ext cx="4481647" cy="4576942"/>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5674"/>
                </a:solidFill>
                <a:latin typeface="Helvetica"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5674"/>
                </a:solidFill>
                <a:latin typeface="Helvetica"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5674"/>
                </a:solidFill>
                <a:latin typeface="Helvetica"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5674"/>
                </a:solidFill>
                <a:latin typeface="Helvetica"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5674"/>
                </a:solidFill>
                <a:latin typeface="Helvetica"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300" dirty="0">
                <a:cs typeface="Arial" panose="020B0604020202020204" pitchFamily="34" charset="0"/>
              </a:rPr>
              <a:t>Open source data is typically reliable, but needs interpretation by experts and context for most accurate interpretation:</a:t>
            </a:r>
          </a:p>
          <a:p>
            <a:r>
              <a:rPr lang="en-US" sz="1300" b="1" dirty="0">
                <a:cs typeface="Arial" panose="020B0604020202020204" pitchFamily="34" charset="0"/>
              </a:rPr>
              <a:t>Online information is factual, common examples:</a:t>
            </a:r>
          </a:p>
          <a:p>
            <a:pPr lvl="1"/>
            <a:r>
              <a:rPr lang="en-US" sz="1300" dirty="0">
                <a:cs typeface="Arial" panose="020B0604020202020204" pitchFamily="34" charset="0"/>
              </a:rPr>
              <a:t>Places visited.</a:t>
            </a:r>
          </a:p>
          <a:p>
            <a:pPr lvl="1"/>
            <a:r>
              <a:rPr lang="en-US" sz="1300" dirty="0">
                <a:cs typeface="Arial" panose="020B0604020202020204" pitchFamily="34" charset="0"/>
              </a:rPr>
              <a:t>Social activities: holidays, parties, fishing trips, volunteer work.</a:t>
            </a:r>
          </a:p>
          <a:p>
            <a:pPr lvl="1"/>
            <a:r>
              <a:rPr lang="en-US" sz="1300" dirty="0">
                <a:cs typeface="Arial" panose="020B0604020202020204" pitchFamily="34" charset="0"/>
              </a:rPr>
              <a:t>Business activities.</a:t>
            </a:r>
          </a:p>
          <a:p>
            <a:pPr lvl="1"/>
            <a:r>
              <a:rPr lang="en-US" sz="1300" dirty="0">
                <a:cs typeface="Arial" panose="020B0604020202020204" pitchFamily="34" charset="0"/>
              </a:rPr>
              <a:t>Physical activities: Running, cycling, soccer, diving.</a:t>
            </a:r>
          </a:p>
          <a:p>
            <a:r>
              <a:rPr lang="en-US" sz="1300" b="1" dirty="0">
                <a:cs typeface="Arial" panose="020B0604020202020204" pitchFamily="34" charset="0"/>
              </a:rPr>
              <a:t>Online information is valid and reliable</a:t>
            </a:r>
            <a:r>
              <a:rPr lang="en-US" sz="1300" dirty="0">
                <a:cs typeface="Arial" panose="020B0604020202020204" pitchFamily="34" charset="0"/>
              </a:rPr>
              <a:t>:</a:t>
            </a:r>
          </a:p>
          <a:p>
            <a:pPr lvl="1"/>
            <a:r>
              <a:rPr lang="en-US" sz="1300" dirty="0">
                <a:cs typeface="Arial" panose="020B0604020202020204" pitchFamily="34" charset="0"/>
              </a:rPr>
              <a:t>Small samples can be reliable (extensive research).</a:t>
            </a:r>
          </a:p>
          <a:p>
            <a:pPr lvl="1"/>
            <a:r>
              <a:rPr lang="en-US" sz="1300" dirty="0">
                <a:cs typeface="Arial" panose="020B0604020202020204" pitchFamily="34" charset="0"/>
              </a:rPr>
              <a:t>Data frequently aligns from independent sources to allow strong conclusions (consilience).</a:t>
            </a:r>
          </a:p>
          <a:p>
            <a:r>
              <a:rPr lang="en-AU" sz="1300" b="1" dirty="0"/>
              <a:t>Practical issue: collection effectiveness and efficiency:</a:t>
            </a:r>
          </a:p>
          <a:p>
            <a:pPr lvl="1"/>
            <a:r>
              <a:rPr lang="en-AU" sz="1300" dirty="0"/>
              <a:t>Volume and dispersion are the key problems in finding and working with online sources.</a:t>
            </a:r>
          </a:p>
          <a:p>
            <a:pPr lvl="1"/>
            <a:r>
              <a:rPr lang="en-AU" sz="1300" dirty="0"/>
              <a:t>Signal to noise ratios (strongly probative data is normally only a few percent).</a:t>
            </a:r>
          </a:p>
          <a:p>
            <a:pPr lvl="1"/>
            <a:r>
              <a:rPr lang="en-AU" sz="1300" dirty="0"/>
              <a:t>Credentialed discovery through legal discovery raises this signal to noise ratio.</a:t>
            </a:r>
          </a:p>
          <a:p>
            <a:pPr lvl="1"/>
            <a:r>
              <a:rPr lang="en-AU" sz="1300" dirty="0"/>
              <a:t>Search &amp; Analytics manage volume.</a:t>
            </a:r>
            <a:endParaRPr lang="en-US" sz="1300" dirty="0"/>
          </a:p>
          <a:p>
            <a:endParaRPr lang="en-US" sz="1200" dirty="0"/>
          </a:p>
        </p:txBody>
      </p:sp>
      <p:pic>
        <p:nvPicPr>
          <p:cNvPr id="63" name="image31.tif"/>
          <p:cNvPicPr>
            <a:picLocks noChangeAspect="1"/>
          </p:cNvPicPr>
          <p:nvPr/>
        </p:nvPicPr>
        <p:blipFill>
          <a:blip r:embed="rId29">
            <a:extLst/>
          </a:blip>
          <a:stretch>
            <a:fillRect/>
          </a:stretch>
        </p:blipFill>
        <p:spPr>
          <a:xfrm>
            <a:off x="3054327" y="3179884"/>
            <a:ext cx="730172" cy="223675"/>
          </a:xfrm>
          <a:prstGeom prst="rect">
            <a:avLst/>
          </a:prstGeom>
          <a:ln w="12700">
            <a:miter lim="400000"/>
          </a:ln>
        </p:spPr>
      </p:pic>
      <p:sp>
        <p:nvSpPr>
          <p:cNvPr id="65" name="Footer Placeholder 5"/>
          <p:cNvSpPr>
            <a:spLocks noGrp="1"/>
          </p:cNvSpPr>
          <p:nvPr>
            <p:ph type="ftr" sz="quarter" idx="15"/>
          </p:nvPr>
        </p:nvSpPr>
        <p:spPr>
          <a:xfrm>
            <a:off x="3821444" y="6196238"/>
            <a:ext cx="4204742" cy="365125"/>
          </a:xfrm>
        </p:spPr>
        <p:txBody>
          <a:bodyPr/>
          <a:lstStyle/>
          <a:p>
            <a:pPr>
              <a:defRPr/>
            </a:pPr>
            <a:r>
              <a:rPr lang="en-AU" dirty="0"/>
              <a:t>COMMERCIAL IN CONFIDENCE</a:t>
            </a:r>
          </a:p>
        </p:txBody>
      </p:sp>
      <p:sp>
        <p:nvSpPr>
          <p:cNvPr id="67" name="Date Placeholder 3"/>
          <p:cNvSpPr>
            <a:spLocks noGrp="1"/>
          </p:cNvSpPr>
          <p:nvPr>
            <p:ph type="dt" sz="half" idx="14"/>
          </p:nvPr>
        </p:nvSpPr>
        <p:spPr>
          <a:xfrm>
            <a:off x="838200" y="6206450"/>
            <a:ext cx="1815059" cy="365125"/>
          </a:xfrm>
        </p:spPr>
        <p:txBody>
          <a:bodyPr/>
          <a:lstStyle/>
          <a:p>
            <a:fld id="{A48570F7-0529-44A8-9903-B2BAB1D3EB61}" type="datetime1">
              <a:rPr lang="en-AU"/>
              <a:pPr/>
              <a:t>11/10/2017</a:t>
            </a:fld>
            <a:endParaRPr lang="en-AU" dirty="0"/>
          </a:p>
        </p:txBody>
      </p:sp>
    </p:spTree>
    <p:extLst>
      <p:ext uri="{BB962C8B-B14F-4D97-AF65-F5344CB8AC3E}">
        <p14:creationId xmlns:p14="http://schemas.microsoft.com/office/powerpoint/2010/main" val="232988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AU" sz="1800" dirty="0">
                <a:latin typeface="Helvetica" pitchFamily="2" charset="0"/>
              </a:rPr>
              <a:t>Sources and methods of collecting data in the public domain include programmatic and web-capture</a:t>
            </a:r>
          </a:p>
        </p:txBody>
      </p:sp>
      <p:sp>
        <p:nvSpPr>
          <p:cNvPr id="6" name="Content Placeholder 5"/>
          <p:cNvSpPr>
            <a:spLocks noGrp="1"/>
          </p:cNvSpPr>
          <p:nvPr>
            <p:ph idx="1"/>
          </p:nvPr>
        </p:nvSpPr>
        <p:spPr>
          <a:xfrm>
            <a:off x="886137" y="1700262"/>
            <a:ext cx="5209863" cy="4484874"/>
          </a:xfrm>
        </p:spPr>
        <p:txBody>
          <a:bodyPr>
            <a:normAutofit lnSpcReduction="10000"/>
          </a:bodyPr>
          <a:lstStyle/>
          <a:p>
            <a:pPr marL="0" indent="0">
              <a:buNone/>
            </a:pPr>
            <a:r>
              <a:rPr lang="en-GB" sz="2200" dirty="0" smtClean="0"/>
              <a:t>Web Data</a:t>
            </a:r>
          </a:p>
          <a:p>
            <a:r>
              <a:rPr lang="en-GB" sz="1700" dirty="0" smtClean="0"/>
              <a:t>Web </a:t>
            </a:r>
            <a:r>
              <a:rPr lang="en-GB" sz="1700" dirty="0"/>
              <a:t>search and capture</a:t>
            </a:r>
          </a:p>
          <a:p>
            <a:r>
              <a:rPr lang="en-GB" sz="1700" dirty="0"/>
              <a:t>API</a:t>
            </a:r>
          </a:p>
          <a:p>
            <a:pPr lvl="1"/>
            <a:r>
              <a:rPr lang="en-GB" sz="1700" dirty="0"/>
              <a:t>Free</a:t>
            </a:r>
          </a:p>
          <a:p>
            <a:pPr lvl="1"/>
            <a:r>
              <a:rPr lang="en-GB" sz="1700" dirty="0"/>
              <a:t>Commercial</a:t>
            </a:r>
          </a:p>
          <a:p>
            <a:r>
              <a:rPr lang="en-GB" sz="1700" dirty="0"/>
              <a:t>Mobile Devices</a:t>
            </a:r>
          </a:p>
          <a:p>
            <a:r>
              <a:rPr lang="en-GB" sz="1700" dirty="0"/>
              <a:t>Commercial Data / Subscription</a:t>
            </a:r>
          </a:p>
          <a:p>
            <a:pPr lvl="1"/>
            <a:r>
              <a:rPr lang="en-GB" sz="1700" dirty="0"/>
              <a:t>LPI, credit reference, ASIC </a:t>
            </a:r>
            <a:r>
              <a:rPr lang="en-GB" sz="1700" dirty="0" err="1" smtClean="0"/>
              <a:t>etc</a:t>
            </a:r>
            <a:endParaRPr lang="en-GB" sz="1700" dirty="0"/>
          </a:p>
          <a:p>
            <a:endParaRPr lang="en-GB" dirty="0"/>
          </a:p>
          <a:p>
            <a:pPr marL="0" indent="0">
              <a:buNone/>
            </a:pPr>
            <a:r>
              <a:rPr lang="en-GB" sz="2000" dirty="0"/>
              <a:t>Corroborative and </a:t>
            </a:r>
            <a:r>
              <a:rPr lang="en-GB" sz="2000" dirty="0" smtClean="0"/>
              <a:t>expansive</a:t>
            </a:r>
            <a:endParaRPr lang="en-GB" sz="2000" dirty="0"/>
          </a:p>
          <a:p>
            <a:r>
              <a:rPr lang="en-GB" dirty="0"/>
              <a:t>Device and storage</a:t>
            </a:r>
          </a:p>
          <a:p>
            <a:pPr lvl="1"/>
            <a:r>
              <a:rPr lang="en-GB" dirty="0"/>
              <a:t>Cellular, HDD, Tape, Cloud</a:t>
            </a:r>
          </a:p>
          <a:p>
            <a:r>
              <a:rPr lang="en-GB" dirty="0"/>
              <a:t>Legal Discovery</a:t>
            </a:r>
          </a:p>
          <a:p>
            <a:pPr lvl="1"/>
            <a:r>
              <a:rPr lang="en-GB" dirty="0"/>
              <a:t>Credentialed social </a:t>
            </a:r>
            <a:r>
              <a:rPr lang="en-GB" dirty="0" smtClean="0"/>
              <a:t>collection</a:t>
            </a:r>
            <a:endParaRPr lang="en-GB" dirty="0"/>
          </a:p>
          <a:p>
            <a:endParaRPr lang="en-AU" dirty="0"/>
          </a:p>
        </p:txBody>
      </p:sp>
      <p:sp>
        <p:nvSpPr>
          <p:cNvPr id="5" name="Text Placeholder 4"/>
          <p:cNvSpPr>
            <a:spLocks noGrp="1"/>
          </p:cNvSpPr>
          <p:nvPr>
            <p:ph type="body" sz="quarter" idx="13"/>
          </p:nvPr>
        </p:nvSpPr>
        <p:spPr>
          <a:xfrm>
            <a:off x="6357721" y="333377"/>
            <a:ext cx="5209863" cy="340632"/>
          </a:xfrm>
        </p:spPr>
        <p:txBody>
          <a:bodyPr/>
          <a:lstStyle/>
          <a:p>
            <a:r>
              <a:rPr lang="en-AU" sz="1800" dirty="0"/>
              <a:t>Open </a:t>
            </a:r>
            <a:r>
              <a:rPr lang="en-AU" sz="1800" dirty="0" err="1" smtClean="0"/>
              <a:t>sourceS</a:t>
            </a:r>
            <a:r>
              <a:rPr lang="en-AU" sz="1800" dirty="0" smtClean="0"/>
              <a:t> </a:t>
            </a:r>
            <a:r>
              <a:rPr lang="en-AU" sz="1800" dirty="0"/>
              <a:t>and social media data</a:t>
            </a:r>
            <a:endParaRPr lang="en-AU" sz="2000" dirty="0"/>
          </a:p>
        </p:txBody>
      </p:sp>
      <p:sp>
        <p:nvSpPr>
          <p:cNvPr id="67" name="Date Placeholder 3"/>
          <p:cNvSpPr>
            <a:spLocks noGrp="1"/>
          </p:cNvSpPr>
          <p:nvPr>
            <p:ph type="dt" sz="half" idx="14"/>
          </p:nvPr>
        </p:nvSpPr>
        <p:spPr/>
        <p:txBody>
          <a:bodyPr/>
          <a:lstStyle/>
          <a:p>
            <a:fld id="{A48570F7-0529-44A8-9903-B2BAB1D3EB61}" type="datetime1">
              <a:rPr lang="en-AU"/>
              <a:pPr/>
              <a:t>11/10/2017</a:t>
            </a:fld>
            <a:endParaRPr lang="en-AU" dirty="0"/>
          </a:p>
        </p:txBody>
      </p:sp>
      <p:sp>
        <p:nvSpPr>
          <p:cNvPr id="65" name="Footer Placeholder 5"/>
          <p:cNvSpPr>
            <a:spLocks noGrp="1"/>
          </p:cNvSpPr>
          <p:nvPr>
            <p:ph type="ftr" sz="quarter" idx="15"/>
          </p:nvPr>
        </p:nvSpPr>
        <p:spPr/>
        <p:txBody>
          <a:bodyPr/>
          <a:lstStyle/>
          <a:p>
            <a:pPr>
              <a:defRPr/>
            </a:pPr>
            <a:r>
              <a:rPr lang="en-AU" dirty="0"/>
              <a:t>COMMERCIAL IN CONFIDENCE</a:t>
            </a:r>
          </a:p>
        </p:txBody>
      </p:sp>
      <p:sp>
        <p:nvSpPr>
          <p:cNvPr id="4" name="Slide Number Placeholder 3"/>
          <p:cNvSpPr>
            <a:spLocks noGrp="1"/>
          </p:cNvSpPr>
          <p:nvPr>
            <p:ph type="sldNum" sz="quarter" idx="12"/>
          </p:nvPr>
        </p:nvSpPr>
        <p:spPr/>
        <p:txBody>
          <a:bodyPr/>
          <a:lstStyle/>
          <a:p>
            <a:fld id="{6E2D2B3B-882E-40F3-A32F-6DD516915044}" type="slidenum">
              <a:rPr lang="en-US" smtClean="0"/>
              <a:pPr/>
              <a:t>11</a:t>
            </a:fld>
            <a:endParaRPr lang="en-US" dirty="0"/>
          </a:p>
        </p:txBody>
      </p:sp>
      <p:sp>
        <p:nvSpPr>
          <p:cNvPr id="2" name="Content Placeholder 1"/>
          <p:cNvSpPr>
            <a:spLocks noGrp="1"/>
          </p:cNvSpPr>
          <p:nvPr>
            <p:ph idx="16"/>
          </p:nvPr>
        </p:nvSpPr>
        <p:spPr>
          <a:xfrm>
            <a:off x="6357721" y="1700262"/>
            <a:ext cx="5209863" cy="4262210"/>
          </a:xfrm>
        </p:spPr>
        <p:txBody>
          <a:bodyPr>
            <a:normAutofit fontScale="92500" lnSpcReduction="10000"/>
          </a:bodyPr>
          <a:lstStyle/>
          <a:p>
            <a:pPr marL="0" indent="0">
              <a:buNone/>
            </a:pPr>
            <a:r>
              <a:rPr lang="en-AU" sz="2200" dirty="0"/>
              <a:t>Visibility / (semi) privacy of social </a:t>
            </a:r>
            <a:r>
              <a:rPr lang="en-AU" sz="2200" dirty="0" smtClean="0"/>
              <a:t>data:</a:t>
            </a:r>
            <a:endParaRPr lang="en-AU" sz="2200" dirty="0"/>
          </a:p>
          <a:p>
            <a:r>
              <a:rPr lang="en-AU" dirty="0"/>
              <a:t>Authentication method:</a:t>
            </a:r>
          </a:p>
          <a:p>
            <a:pPr lvl="1"/>
            <a:r>
              <a:rPr lang="en-AU" dirty="0"/>
              <a:t>Type of access</a:t>
            </a:r>
          </a:p>
          <a:p>
            <a:pPr lvl="1"/>
            <a:r>
              <a:rPr lang="en-AU" dirty="0"/>
              <a:t>Username / password</a:t>
            </a:r>
          </a:p>
          <a:p>
            <a:pPr lvl="1"/>
            <a:r>
              <a:rPr lang="en-AU" dirty="0"/>
              <a:t>Relationship of service account to target account</a:t>
            </a:r>
          </a:p>
          <a:p>
            <a:pPr lvl="1"/>
            <a:r>
              <a:rPr lang="en-AU" dirty="0"/>
              <a:t>Account activity and behaviour (social site algorithmic match of content to users).</a:t>
            </a:r>
          </a:p>
          <a:p>
            <a:r>
              <a:rPr lang="en-AU" dirty="0"/>
              <a:t>Type of access (API, HTTP etc.,):</a:t>
            </a:r>
          </a:p>
          <a:p>
            <a:pPr lvl="1"/>
            <a:r>
              <a:rPr lang="en-AU" dirty="0"/>
              <a:t>Limitation of API (Public, Credentialed, Commercial etc.).</a:t>
            </a:r>
          </a:p>
          <a:p>
            <a:r>
              <a:rPr lang="en-AU" dirty="0"/>
              <a:t>Search query:</a:t>
            </a:r>
          </a:p>
          <a:p>
            <a:pPr lvl="1"/>
            <a:r>
              <a:rPr lang="en-AU" dirty="0"/>
              <a:t>Detailed</a:t>
            </a:r>
          </a:p>
          <a:p>
            <a:pPr lvl="1"/>
            <a:r>
              <a:rPr lang="en-AU" dirty="0"/>
              <a:t>General.</a:t>
            </a:r>
          </a:p>
          <a:p>
            <a:r>
              <a:rPr lang="en-AU" dirty="0"/>
              <a:t>Location and state of data:</a:t>
            </a:r>
          </a:p>
          <a:p>
            <a:pPr lvl="1"/>
            <a:r>
              <a:rPr lang="en-AU" dirty="0"/>
              <a:t>Dynamic change in visibility from access, comments and forwards</a:t>
            </a:r>
            <a:r>
              <a:rPr lang="en-AU" dirty="0" smtClean="0"/>
              <a:t>.</a:t>
            </a:r>
            <a:endParaRPr lang="en-AU" dirty="0"/>
          </a:p>
          <a:p>
            <a:pPr lvl="1"/>
            <a:endParaRPr lang="en-AU" dirty="0"/>
          </a:p>
        </p:txBody>
      </p:sp>
    </p:spTree>
    <p:extLst>
      <p:ext uri="{BB962C8B-B14F-4D97-AF65-F5344CB8AC3E}">
        <p14:creationId xmlns:p14="http://schemas.microsoft.com/office/powerpoint/2010/main" val="28540691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vs Metadata</a:t>
            </a:r>
            <a:endParaRPr lang="en-AU" dirty="0"/>
          </a:p>
        </p:txBody>
      </p:sp>
      <p:sp>
        <p:nvSpPr>
          <p:cNvPr id="4" name="Text Placeholder 3"/>
          <p:cNvSpPr>
            <a:spLocks noGrp="1"/>
          </p:cNvSpPr>
          <p:nvPr>
            <p:ph type="body" sz="quarter" idx="13"/>
          </p:nvPr>
        </p:nvSpPr>
        <p:spPr>
          <a:xfrm>
            <a:off x="8387255" y="333376"/>
            <a:ext cx="3180329" cy="398696"/>
          </a:xfrm>
        </p:spPr>
        <p:txBody>
          <a:bodyPr/>
          <a:lstStyle/>
          <a:p>
            <a:r>
              <a:rPr lang="en-AU" dirty="0" smtClean="0"/>
              <a:t>CONTENT VS METADATA</a:t>
            </a:r>
            <a:endParaRPr lang="en-AU" dirty="0"/>
          </a:p>
        </p:txBody>
      </p:sp>
      <p:sp>
        <p:nvSpPr>
          <p:cNvPr id="5" name="Date Placeholder 4"/>
          <p:cNvSpPr>
            <a:spLocks noGrp="1"/>
          </p:cNvSpPr>
          <p:nvPr>
            <p:ph type="dt" sz="half" idx="14"/>
          </p:nvPr>
        </p:nvSpPr>
        <p:spPr/>
        <p:txBody>
          <a:bodyPr/>
          <a:lstStyle/>
          <a:p>
            <a:pPr>
              <a:defRPr/>
            </a:pPr>
            <a:fld id="{0FB3C877-7A82-4435-82BF-3F91C27747D7}" type="datetime1">
              <a:rPr lang="en-AU" smtClean="0"/>
              <a:t>11/10/2017</a:t>
            </a:fld>
            <a:endParaRPr lang="en-AU" dirty="0"/>
          </a:p>
        </p:txBody>
      </p:sp>
      <p:sp>
        <p:nvSpPr>
          <p:cNvPr id="6" name="Slide Number Placeholder 5"/>
          <p:cNvSpPr>
            <a:spLocks noGrp="1"/>
          </p:cNvSpPr>
          <p:nvPr>
            <p:ph type="sldNum" sz="quarter" idx="12"/>
          </p:nvPr>
        </p:nvSpPr>
        <p:spPr/>
        <p:txBody>
          <a:bodyPr/>
          <a:lstStyle/>
          <a:p>
            <a:fld id="{A3583582-401E-46A3-BCBE-FA870DD0AEC2}" type="slidenum">
              <a:rPr lang="en-AU" smtClean="0"/>
              <a:pPr/>
              <a:t>12</a:t>
            </a:fld>
            <a:endParaRPr lang="en-AU" dirty="0"/>
          </a:p>
        </p:txBody>
      </p:sp>
      <p:pic>
        <p:nvPicPr>
          <p:cNvPr id="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559657"/>
            <a:ext cx="4203927" cy="4527306"/>
          </a:xfrm>
          <a:prstGeom prst="rect">
            <a:avLst/>
          </a:prstGeom>
          <a:noFill/>
          <a:ln w="9525">
            <a:solidFill>
              <a:schemeClr val="bg1">
                <a:lumMod val="50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1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1557885"/>
            <a:ext cx="4031709" cy="4529078"/>
          </a:xfrm>
          <a:prstGeom prst="rect">
            <a:avLst/>
          </a:prstGeom>
          <a:noFill/>
          <a:ln w="9525">
            <a:solidFill>
              <a:schemeClr val="bg1">
                <a:lumMod val="50000"/>
              </a:schemeClr>
            </a:solidFill>
            <a:miter lim="800000"/>
            <a:headEnd/>
            <a:tailEnd/>
          </a:ln>
          <a:effectLst>
            <a:outerShdw dist="35921" dir="2700000" algn="ctr" rotWithShape="0">
              <a:schemeClr val="bg1">
                <a:lumMod val="65000"/>
              </a:schemeClr>
            </a:outerShdw>
          </a:effectLst>
          <a:extLst>
            <a:ext uri="{909E8E84-426E-40DD-AFC4-6F175D3DCCD1}">
              <a14:hiddenFill xmlns:a14="http://schemas.microsoft.com/office/drawing/2010/main">
                <a:solidFill>
                  <a:schemeClr val="accent1"/>
                </a:solidFill>
              </a14:hiddenFill>
            </a:ext>
          </a:extLst>
        </p:spPr>
      </p:pic>
      <p:pic>
        <p:nvPicPr>
          <p:cNvPr id="7" name="Picture 6"/>
          <p:cNvPicPr>
            <a:picLocks noChangeAspect="1"/>
          </p:cNvPicPr>
          <p:nvPr/>
        </p:nvPicPr>
        <p:blipFill>
          <a:blip r:embed="rId4"/>
          <a:stretch>
            <a:fillRect/>
          </a:stretch>
        </p:blipFill>
        <p:spPr>
          <a:xfrm>
            <a:off x="865517" y="1270565"/>
            <a:ext cx="8568894" cy="4980998"/>
          </a:xfrm>
          <a:prstGeom prst="rect">
            <a:avLst/>
          </a:prstGeom>
        </p:spPr>
      </p:pic>
    </p:spTree>
    <p:extLst>
      <p:ext uri="{BB962C8B-B14F-4D97-AF65-F5344CB8AC3E}">
        <p14:creationId xmlns:p14="http://schemas.microsoft.com/office/powerpoint/2010/main" val="3932474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03031" y="3153731"/>
            <a:ext cx="3241567" cy="580926"/>
          </a:xfrm>
        </p:spPr>
        <p:txBody>
          <a:bodyPr>
            <a:noAutofit/>
          </a:bodyPr>
          <a:lstStyle/>
          <a:p>
            <a:r>
              <a:rPr lang="en-AU" sz="3200" dirty="0" smtClean="0">
                <a:latin typeface="Helvetica" pitchFamily="2" charset="0"/>
              </a:rPr>
              <a:t>APPLICATIONS</a:t>
            </a:r>
            <a:endParaRPr lang="en-AU" sz="3200" dirty="0">
              <a:latin typeface="Helvetica" pitchFamily="2" charset="0"/>
            </a:endParaRPr>
          </a:p>
        </p:txBody>
      </p:sp>
      <p:sp>
        <p:nvSpPr>
          <p:cNvPr id="5" name="Text Placeholder 4"/>
          <p:cNvSpPr>
            <a:spLocks noGrp="1"/>
          </p:cNvSpPr>
          <p:nvPr>
            <p:ph type="body" sz="quarter" idx="13"/>
          </p:nvPr>
        </p:nvSpPr>
        <p:spPr>
          <a:xfrm>
            <a:off x="5228568" y="333376"/>
            <a:ext cx="6339016" cy="358775"/>
          </a:xfrm>
        </p:spPr>
        <p:txBody>
          <a:bodyPr/>
          <a:lstStyle/>
          <a:p>
            <a:r>
              <a:rPr lang="en-AU" sz="1800" dirty="0"/>
              <a:t>Open source </a:t>
            </a:r>
            <a:r>
              <a:rPr lang="en-AU" sz="1800" dirty="0" smtClean="0"/>
              <a:t>INTELLIGENCE</a:t>
            </a:r>
            <a:endParaRPr lang="en-AU" sz="2000"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13</a:t>
            </a:fld>
            <a:endParaRPr lang="en-US" dirty="0"/>
          </a:p>
        </p:txBody>
      </p:sp>
      <p:sp>
        <p:nvSpPr>
          <p:cNvPr id="65" name="Footer Placeholder 5"/>
          <p:cNvSpPr>
            <a:spLocks noGrp="1"/>
          </p:cNvSpPr>
          <p:nvPr>
            <p:ph type="ftr" sz="quarter" idx="15"/>
          </p:nvPr>
        </p:nvSpPr>
        <p:spPr>
          <a:xfrm>
            <a:off x="3821444" y="6196238"/>
            <a:ext cx="4204742" cy="365125"/>
          </a:xfrm>
        </p:spPr>
        <p:txBody>
          <a:bodyPr/>
          <a:lstStyle/>
          <a:p>
            <a:pPr>
              <a:defRPr/>
            </a:pPr>
            <a:r>
              <a:rPr lang="en-AU" dirty="0"/>
              <a:t>COMMERCIAL IN CONFIDENCE</a:t>
            </a:r>
          </a:p>
        </p:txBody>
      </p:sp>
      <p:sp>
        <p:nvSpPr>
          <p:cNvPr id="67" name="Date Placeholder 3"/>
          <p:cNvSpPr>
            <a:spLocks noGrp="1"/>
          </p:cNvSpPr>
          <p:nvPr>
            <p:ph type="dt" sz="half" idx="14"/>
          </p:nvPr>
        </p:nvSpPr>
        <p:spPr>
          <a:xfrm>
            <a:off x="838200" y="6206450"/>
            <a:ext cx="1815059" cy="365125"/>
          </a:xfrm>
        </p:spPr>
        <p:txBody>
          <a:bodyPr/>
          <a:lstStyle/>
          <a:p>
            <a:fld id="{A48570F7-0529-44A8-9903-B2BAB1D3EB61}" type="datetime1">
              <a:rPr lang="en-AU"/>
              <a:pPr/>
              <a:t>11/10/2017</a:t>
            </a:fld>
            <a:endParaRPr lang="en-AU" dirty="0"/>
          </a:p>
        </p:txBody>
      </p:sp>
    </p:spTree>
    <p:extLst>
      <p:ext uri="{BB962C8B-B14F-4D97-AF65-F5344CB8AC3E}">
        <p14:creationId xmlns:p14="http://schemas.microsoft.com/office/powerpoint/2010/main" val="14817253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AU" sz="1800" dirty="0" smtClean="0">
                <a:latin typeface="Helvetica" pitchFamily="2" charset="0"/>
              </a:rPr>
              <a:t>OSINT Ops</a:t>
            </a:r>
            <a:endParaRPr lang="en-AU" sz="1800" dirty="0">
              <a:latin typeface="Helvetica" pitchFamily="2" charset="0"/>
            </a:endParaRPr>
          </a:p>
        </p:txBody>
      </p:sp>
      <p:sp>
        <p:nvSpPr>
          <p:cNvPr id="5" name="Text Placeholder 4"/>
          <p:cNvSpPr>
            <a:spLocks noGrp="1"/>
          </p:cNvSpPr>
          <p:nvPr>
            <p:ph type="body" sz="quarter" idx="13"/>
          </p:nvPr>
        </p:nvSpPr>
        <p:spPr>
          <a:xfrm>
            <a:off x="5228568" y="333376"/>
            <a:ext cx="6339016" cy="358775"/>
          </a:xfrm>
        </p:spPr>
        <p:txBody>
          <a:bodyPr/>
          <a:lstStyle/>
          <a:p>
            <a:r>
              <a:rPr lang="en-AU" sz="1800" dirty="0" smtClean="0"/>
              <a:t>OSINT APPLICATIONS</a:t>
            </a:r>
            <a:endParaRPr lang="en-AU" sz="2000"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14</a:t>
            </a:fld>
            <a:endParaRPr lang="en-US" dirty="0"/>
          </a:p>
        </p:txBody>
      </p:sp>
      <p:sp>
        <p:nvSpPr>
          <p:cNvPr id="61" name="Content Placeholder 2"/>
          <p:cNvSpPr txBox="1">
            <a:spLocks/>
          </p:cNvSpPr>
          <p:nvPr/>
        </p:nvSpPr>
        <p:spPr>
          <a:xfrm>
            <a:off x="838200" y="1682118"/>
            <a:ext cx="4995930" cy="451412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5674"/>
                </a:solidFill>
                <a:latin typeface="Helvetica"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5674"/>
                </a:solidFill>
                <a:latin typeface="Helvetica"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5674"/>
                </a:solidFill>
                <a:latin typeface="Helvetica"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5674"/>
                </a:solidFill>
                <a:latin typeface="Helvetica"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5674"/>
                </a:solidFill>
                <a:latin typeface="Helvetica"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2000" dirty="0" smtClean="0">
                <a:cs typeface="Arial" panose="020B0604020202020204" pitchFamily="34" charset="0"/>
              </a:rPr>
              <a:t>My Direct Experience</a:t>
            </a:r>
          </a:p>
          <a:p>
            <a:pPr lvl="1"/>
            <a:r>
              <a:rPr lang="en-AU" sz="1600" dirty="0" smtClean="0">
                <a:cs typeface="Arial" panose="020B0604020202020204" pitchFamily="34" charset="0"/>
              </a:rPr>
              <a:t>Insurance Claim Verification</a:t>
            </a:r>
          </a:p>
          <a:p>
            <a:pPr lvl="1"/>
            <a:r>
              <a:rPr lang="en-AU" sz="1600" dirty="0" smtClean="0">
                <a:cs typeface="Arial" panose="020B0604020202020204" pitchFamily="34" charset="0"/>
              </a:rPr>
              <a:t>Witness Identification/Location (Skip Trace)</a:t>
            </a:r>
          </a:p>
          <a:p>
            <a:pPr lvl="1"/>
            <a:r>
              <a:rPr lang="en-AU" sz="1600" dirty="0" smtClean="0">
                <a:cs typeface="Arial" panose="020B0604020202020204" pitchFamily="34" charset="0"/>
              </a:rPr>
              <a:t>Cyberbullying/trolling/harassment – preservation of evidence</a:t>
            </a:r>
          </a:p>
          <a:p>
            <a:pPr lvl="1"/>
            <a:r>
              <a:rPr lang="en-AU" sz="1600" dirty="0" smtClean="0">
                <a:cs typeface="Arial" panose="020B0604020202020204" pitchFamily="34" charset="0"/>
              </a:rPr>
              <a:t>Employment/contractor/supplier screening</a:t>
            </a:r>
          </a:p>
          <a:p>
            <a:pPr lvl="1"/>
            <a:r>
              <a:rPr lang="en-AU" sz="1600" dirty="0" smtClean="0">
                <a:cs typeface="Arial" panose="020B0604020202020204" pitchFamily="34" charset="0"/>
              </a:rPr>
              <a:t>M&amp;A Due Diligence</a:t>
            </a:r>
          </a:p>
          <a:p>
            <a:pPr lvl="1"/>
            <a:r>
              <a:rPr lang="en-AU" sz="1600" dirty="0" smtClean="0">
                <a:cs typeface="Arial" panose="020B0604020202020204" pitchFamily="34" charset="0"/>
              </a:rPr>
              <a:t>Family law</a:t>
            </a:r>
          </a:p>
          <a:p>
            <a:pPr lvl="1"/>
            <a:r>
              <a:rPr lang="en-AU" sz="1600" dirty="0" smtClean="0">
                <a:cs typeface="Arial" panose="020B0604020202020204" pitchFamily="34" charset="0"/>
              </a:rPr>
              <a:t>Parental Checks – what are your kids up to?</a:t>
            </a:r>
          </a:p>
          <a:p>
            <a:pPr marL="0" indent="0">
              <a:buNone/>
            </a:pPr>
            <a:endParaRPr lang="en-AU" sz="2000" dirty="0" smtClean="0">
              <a:cs typeface="Arial" panose="020B0604020202020204" pitchFamily="34" charset="0"/>
            </a:endParaRPr>
          </a:p>
          <a:p>
            <a:pPr marL="0" indent="0">
              <a:buNone/>
            </a:pPr>
            <a:r>
              <a:rPr lang="en-AU" sz="2000" dirty="0" smtClean="0">
                <a:cs typeface="Arial" panose="020B0604020202020204" pitchFamily="34" charset="0"/>
              </a:rPr>
              <a:t>Military/Law Enforcement</a:t>
            </a:r>
          </a:p>
          <a:p>
            <a:pPr lvl="1"/>
            <a:r>
              <a:rPr lang="en-AU" sz="1600" dirty="0" smtClean="0">
                <a:cs typeface="Arial" panose="020B0604020202020204" pitchFamily="34" charset="0"/>
              </a:rPr>
              <a:t>Counterterrorism</a:t>
            </a:r>
          </a:p>
          <a:p>
            <a:pPr lvl="1"/>
            <a:r>
              <a:rPr lang="en-AU" sz="1600" dirty="0" smtClean="0">
                <a:cs typeface="Arial" panose="020B0604020202020204" pitchFamily="34" charset="0"/>
              </a:rPr>
              <a:t>Criminal Intelligence</a:t>
            </a:r>
          </a:p>
          <a:p>
            <a:pPr marL="457200" lvl="1" indent="0">
              <a:buNone/>
            </a:pPr>
            <a:endParaRPr lang="en-AU" sz="1600" dirty="0" smtClean="0">
              <a:cs typeface="Arial" panose="020B0604020202020204" pitchFamily="34" charset="0"/>
            </a:endParaRPr>
          </a:p>
          <a:p>
            <a:pPr lvl="1"/>
            <a:endParaRPr lang="en-AU" sz="1600" dirty="0" smtClean="0">
              <a:cs typeface="Arial" panose="020B0604020202020204" pitchFamily="34" charset="0"/>
            </a:endParaRPr>
          </a:p>
          <a:p>
            <a:pPr lvl="1"/>
            <a:endParaRPr lang="en-AU" sz="1600" dirty="0" smtClean="0">
              <a:cs typeface="Arial" panose="020B0604020202020204" pitchFamily="34" charset="0"/>
            </a:endParaRPr>
          </a:p>
          <a:p>
            <a:pPr lvl="1"/>
            <a:endParaRPr lang="en-AU" sz="1600" dirty="0" smtClean="0">
              <a:cs typeface="Arial" panose="020B0604020202020204" pitchFamily="34" charset="0"/>
            </a:endParaRPr>
          </a:p>
          <a:p>
            <a:endParaRPr lang="en-AU" sz="1300" dirty="0" smtClean="0">
              <a:cs typeface="Arial" panose="020B0604020202020204" pitchFamily="34" charset="0"/>
            </a:endParaRPr>
          </a:p>
          <a:p>
            <a:endParaRPr lang="en-US" sz="1300" dirty="0"/>
          </a:p>
          <a:p>
            <a:endParaRPr lang="en-US" sz="1200" dirty="0"/>
          </a:p>
        </p:txBody>
      </p:sp>
      <p:sp>
        <p:nvSpPr>
          <p:cNvPr id="65" name="Footer Placeholder 5"/>
          <p:cNvSpPr>
            <a:spLocks noGrp="1"/>
          </p:cNvSpPr>
          <p:nvPr>
            <p:ph type="ftr" sz="quarter" idx="15"/>
          </p:nvPr>
        </p:nvSpPr>
        <p:spPr>
          <a:xfrm>
            <a:off x="3821444" y="6196238"/>
            <a:ext cx="4204742" cy="365125"/>
          </a:xfrm>
        </p:spPr>
        <p:txBody>
          <a:bodyPr/>
          <a:lstStyle/>
          <a:p>
            <a:pPr>
              <a:defRPr/>
            </a:pPr>
            <a:r>
              <a:rPr lang="en-AU" dirty="0"/>
              <a:t>COMMERCIAL IN CONFIDENCE</a:t>
            </a:r>
          </a:p>
        </p:txBody>
      </p:sp>
      <p:sp>
        <p:nvSpPr>
          <p:cNvPr id="67" name="Date Placeholder 3"/>
          <p:cNvSpPr>
            <a:spLocks noGrp="1"/>
          </p:cNvSpPr>
          <p:nvPr>
            <p:ph type="dt" sz="half" idx="14"/>
          </p:nvPr>
        </p:nvSpPr>
        <p:spPr>
          <a:xfrm>
            <a:off x="838200" y="6206450"/>
            <a:ext cx="1815059" cy="365125"/>
          </a:xfrm>
        </p:spPr>
        <p:txBody>
          <a:bodyPr/>
          <a:lstStyle/>
          <a:p>
            <a:fld id="{A48570F7-0529-44A8-9903-B2BAB1D3EB61}" type="datetime1">
              <a:rPr lang="en-AU"/>
              <a:pPr/>
              <a:t>11/10/2017</a:t>
            </a:fld>
            <a:endParaRPr lang="en-AU" dirty="0"/>
          </a:p>
        </p:txBody>
      </p:sp>
      <p:sp>
        <p:nvSpPr>
          <p:cNvPr id="9" name="Content Placeholder 2"/>
          <p:cNvSpPr txBox="1">
            <a:spLocks/>
          </p:cNvSpPr>
          <p:nvPr/>
        </p:nvSpPr>
        <p:spPr>
          <a:xfrm>
            <a:off x="6571654" y="1682117"/>
            <a:ext cx="4995930" cy="451412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5674"/>
                </a:solidFill>
                <a:latin typeface="Helvetica"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5674"/>
                </a:solidFill>
                <a:latin typeface="Helvetica"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5674"/>
                </a:solidFill>
                <a:latin typeface="Helvetica"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5674"/>
                </a:solidFill>
                <a:latin typeface="Helvetica"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5674"/>
                </a:solidFill>
                <a:latin typeface="Helvetica"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2000" dirty="0" smtClean="0">
                <a:cs typeface="Arial" panose="020B0604020202020204" pitchFamily="34" charset="0"/>
              </a:rPr>
              <a:t>Commercial</a:t>
            </a:r>
            <a:endParaRPr lang="en-AU" sz="2000" dirty="0">
              <a:cs typeface="Arial" panose="020B0604020202020204" pitchFamily="34" charset="0"/>
            </a:endParaRPr>
          </a:p>
          <a:p>
            <a:pPr lvl="1"/>
            <a:r>
              <a:rPr lang="en-AU" sz="1600" dirty="0" smtClean="0">
                <a:cs typeface="Arial" panose="020B0604020202020204" pitchFamily="34" charset="0"/>
              </a:rPr>
              <a:t>Competitive Intelligence</a:t>
            </a:r>
          </a:p>
          <a:p>
            <a:pPr lvl="1"/>
            <a:r>
              <a:rPr lang="en-AU" sz="1600" dirty="0">
                <a:cs typeface="Arial" panose="020B0604020202020204" pitchFamily="34" charset="0"/>
              </a:rPr>
              <a:t>Political campaigns</a:t>
            </a:r>
          </a:p>
          <a:p>
            <a:pPr lvl="1"/>
            <a:r>
              <a:rPr lang="en-AU" sz="1600" dirty="0">
                <a:cs typeface="Arial" panose="020B0604020202020204" pitchFamily="34" charset="0"/>
              </a:rPr>
              <a:t>Advertising </a:t>
            </a:r>
            <a:r>
              <a:rPr lang="en-AU" sz="1600" dirty="0" smtClean="0">
                <a:cs typeface="Arial" panose="020B0604020202020204" pitchFamily="34" charset="0"/>
              </a:rPr>
              <a:t>Targeting</a:t>
            </a:r>
          </a:p>
          <a:p>
            <a:pPr marL="0" indent="0">
              <a:buNone/>
            </a:pPr>
            <a:endParaRPr lang="en-AU" sz="2000" dirty="0" smtClean="0">
              <a:cs typeface="Arial" panose="020B0604020202020204" pitchFamily="34" charset="0"/>
            </a:endParaRPr>
          </a:p>
          <a:p>
            <a:pPr marL="0" indent="0">
              <a:buNone/>
            </a:pPr>
            <a:r>
              <a:rPr lang="en-AU" sz="2000" dirty="0" smtClean="0">
                <a:cs typeface="Arial" panose="020B0604020202020204" pitchFamily="34" charset="0"/>
              </a:rPr>
              <a:t>Social Justice</a:t>
            </a:r>
          </a:p>
          <a:p>
            <a:pPr lvl="1"/>
            <a:r>
              <a:rPr lang="en-AU" sz="1600" dirty="0" smtClean="0">
                <a:cs typeface="Arial" panose="020B0604020202020204" pitchFamily="34" charset="0"/>
              </a:rPr>
              <a:t>Evidence Preservation</a:t>
            </a:r>
          </a:p>
          <a:p>
            <a:pPr lvl="1"/>
            <a:r>
              <a:rPr lang="en-AU" sz="1600" dirty="0" smtClean="0">
                <a:cs typeface="Arial" panose="020B0604020202020204" pitchFamily="34" charset="0"/>
              </a:rPr>
              <a:t>War Crimes Investigation</a:t>
            </a:r>
          </a:p>
          <a:p>
            <a:pPr marL="457200" lvl="1" indent="0">
              <a:buNone/>
            </a:pPr>
            <a:endParaRPr lang="en-AU" sz="1600" dirty="0">
              <a:cs typeface="Arial" panose="020B0604020202020204" pitchFamily="34" charset="0"/>
            </a:endParaRPr>
          </a:p>
          <a:p>
            <a:pPr marL="0" indent="0">
              <a:buNone/>
            </a:pPr>
            <a:r>
              <a:rPr lang="en-AU" sz="2000" dirty="0" smtClean="0">
                <a:cs typeface="Arial" panose="020B0604020202020204" pitchFamily="34" charset="0"/>
              </a:rPr>
              <a:t>Dark Side</a:t>
            </a:r>
          </a:p>
          <a:p>
            <a:pPr lvl="1"/>
            <a:r>
              <a:rPr lang="en-AU" sz="1600" dirty="0" smtClean="0">
                <a:cs typeface="Arial" panose="020B0604020202020204" pitchFamily="34" charset="0"/>
              </a:rPr>
              <a:t>Doxing/Cyberbullying/trolling/harassment</a:t>
            </a:r>
          </a:p>
          <a:p>
            <a:pPr lvl="1"/>
            <a:r>
              <a:rPr lang="en-AU" sz="1600" dirty="0" smtClean="0">
                <a:cs typeface="Arial" panose="020B0604020202020204" pitchFamily="34" charset="0"/>
              </a:rPr>
              <a:t>Identity Fraud</a:t>
            </a:r>
          </a:p>
          <a:p>
            <a:pPr lvl="1"/>
            <a:r>
              <a:rPr lang="en-AU" sz="1600" dirty="0" smtClean="0">
                <a:cs typeface="Arial" panose="020B0604020202020204" pitchFamily="34" charset="0"/>
              </a:rPr>
              <a:t>Identity Takeover</a:t>
            </a:r>
          </a:p>
          <a:p>
            <a:pPr lvl="1"/>
            <a:r>
              <a:rPr lang="en-AU" sz="1600" dirty="0" smtClean="0">
                <a:cs typeface="Arial" panose="020B0604020202020204" pitchFamily="34" charset="0"/>
              </a:rPr>
              <a:t>Spearfishing</a:t>
            </a:r>
          </a:p>
          <a:p>
            <a:pPr lvl="1"/>
            <a:endParaRPr lang="en-AU" sz="1600" dirty="0" smtClean="0">
              <a:cs typeface="Arial" panose="020B0604020202020204" pitchFamily="34" charset="0"/>
            </a:endParaRPr>
          </a:p>
          <a:p>
            <a:pPr lvl="1"/>
            <a:endParaRPr lang="en-AU" sz="1200" dirty="0" smtClean="0">
              <a:cs typeface="Arial" panose="020B0604020202020204" pitchFamily="34" charset="0"/>
            </a:endParaRPr>
          </a:p>
          <a:p>
            <a:pPr lvl="1"/>
            <a:endParaRPr lang="en-AU" sz="1600" dirty="0" smtClean="0">
              <a:cs typeface="Arial" panose="020B0604020202020204" pitchFamily="34" charset="0"/>
            </a:endParaRPr>
          </a:p>
          <a:p>
            <a:pPr lvl="1"/>
            <a:endParaRPr lang="en-AU" sz="1600" dirty="0" smtClean="0">
              <a:cs typeface="Arial" panose="020B0604020202020204" pitchFamily="34" charset="0"/>
            </a:endParaRPr>
          </a:p>
          <a:p>
            <a:pPr lvl="1"/>
            <a:endParaRPr lang="en-AU" sz="1600" dirty="0" smtClean="0">
              <a:cs typeface="Arial" panose="020B0604020202020204" pitchFamily="34" charset="0"/>
            </a:endParaRPr>
          </a:p>
          <a:p>
            <a:pPr lvl="1"/>
            <a:endParaRPr lang="en-AU" sz="1600" dirty="0" smtClean="0">
              <a:cs typeface="Arial" panose="020B0604020202020204" pitchFamily="34" charset="0"/>
            </a:endParaRPr>
          </a:p>
          <a:p>
            <a:endParaRPr lang="en-AU" sz="1300" dirty="0" smtClean="0">
              <a:cs typeface="Arial" panose="020B0604020202020204" pitchFamily="34" charset="0"/>
            </a:endParaRPr>
          </a:p>
          <a:p>
            <a:endParaRPr lang="en-US" sz="1300" dirty="0"/>
          </a:p>
          <a:p>
            <a:endParaRPr lang="en-US" sz="1200" dirty="0"/>
          </a:p>
        </p:txBody>
      </p:sp>
    </p:spTree>
    <p:extLst>
      <p:ext uri="{BB962C8B-B14F-4D97-AF65-F5344CB8AC3E}">
        <p14:creationId xmlns:p14="http://schemas.microsoft.com/office/powerpoint/2010/main" val="40544330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4627" y="3153731"/>
            <a:ext cx="9978375" cy="580926"/>
          </a:xfrm>
        </p:spPr>
        <p:txBody>
          <a:bodyPr>
            <a:noAutofit/>
          </a:bodyPr>
          <a:lstStyle/>
          <a:p>
            <a:r>
              <a:rPr lang="en-AU" sz="3200" dirty="0" smtClean="0">
                <a:latin typeface="Helvetica" pitchFamily="2" charset="0"/>
              </a:rPr>
              <a:t>“Desktop Surveillance” vs Forensic Investigation</a:t>
            </a:r>
            <a:endParaRPr lang="en-AU" sz="3200" dirty="0">
              <a:latin typeface="Helvetica" pitchFamily="2" charset="0"/>
            </a:endParaRPr>
          </a:p>
        </p:txBody>
      </p:sp>
      <p:sp>
        <p:nvSpPr>
          <p:cNvPr id="5" name="Text Placeholder 4"/>
          <p:cNvSpPr>
            <a:spLocks noGrp="1"/>
          </p:cNvSpPr>
          <p:nvPr>
            <p:ph type="body" sz="quarter" idx="13"/>
          </p:nvPr>
        </p:nvSpPr>
        <p:spPr>
          <a:xfrm>
            <a:off x="5228568" y="333376"/>
            <a:ext cx="6339016" cy="358775"/>
          </a:xfrm>
        </p:spPr>
        <p:txBody>
          <a:bodyPr/>
          <a:lstStyle/>
          <a:p>
            <a:r>
              <a:rPr lang="en-AU" sz="1800" dirty="0"/>
              <a:t>Open source </a:t>
            </a:r>
            <a:r>
              <a:rPr lang="en-AU" sz="1800" dirty="0" smtClean="0"/>
              <a:t>INTELLIGENCE</a:t>
            </a:r>
            <a:endParaRPr lang="en-AU" sz="2000"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15</a:t>
            </a:fld>
            <a:endParaRPr lang="en-US" dirty="0"/>
          </a:p>
        </p:txBody>
      </p:sp>
      <p:sp>
        <p:nvSpPr>
          <p:cNvPr id="65" name="Footer Placeholder 5"/>
          <p:cNvSpPr>
            <a:spLocks noGrp="1"/>
          </p:cNvSpPr>
          <p:nvPr>
            <p:ph type="ftr" sz="quarter" idx="15"/>
          </p:nvPr>
        </p:nvSpPr>
        <p:spPr>
          <a:xfrm>
            <a:off x="3821444" y="6196238"/>
            <a:ext cx="4204742" cy="365125"/>
          </a:xfrm>
        </p:spPr>
        <p:txBody>
          <a:bodyPr/>
          <a:lstStyle/>
          <a:p>
            <a:pPr>
              <a:defRPr/>
            </a:pPr>
            <a:r>
              <a:rPr lang="en-AU" dirty="0"/>
              <a:t>COMMERCIAL IN CONFIDENCE</a:t>
            </a:r>
          </a:p>
        </p:txBody>
      </p:sp>
      <p:sp>
        <p:nvSpPr>
          <p:cNvPr id="67" name="Date Placeholder 3"/>
          <p:cNvSpPr>
            <a:spLocks noGrp="1"/>
          </p:cNvSpPr>
          <p:nvPr>
            <p:ph type="dt" sz="half" idx="14"/>
          </p:nvPr>
        </p:nvSpPr>
        <p:spPr>
          <a:xfrm>
            <a:off x="838200" y="6206450"/>
            <a:ext cx="1815059" cy="365125"/>
          </a:xfrm>
        </p:spPr>
        <p:txBody>
          <a:bodyPr/>
          <a:lstStyle/>
          <a:p>
            <a:fld id="{A48570F7-0529-44A8-9903-B2BAB1D3EB61}" type="datetime1">
              <a:rPr lang="en-AU"/>
              <a:pPr/>
              <a:t>11/10/2017</a:t>
            </a:fld>
            <a:endParaRPr lang="en-AU" dirty="0"/>
          </a:p>
        </p:txBody>
      </p:sp>
    </p:spTree>
    <p:extLst>
      <p:ext uri="{BB962C8B-B14F-4D97-AF65-F5344CB8AC3E}">
        <p14:creationId xmlns:p14="http://schemas.microsoft.com/office/powerpoint/2010/main" val="3774730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7857460" y="333376"/>
            <a:ext cx="3710124" cy="358775"/>
          </a:xfrm>
        </p:spPr>
        <p:txBody>
          <a:bodyPr/>
          <a:lstStyle/>
          <a:p>
            <a:r>
              <a:rPr lang="en-AU" dirty="0"/>
              <a:t>Forensic </a:t>
            </a:r>
            <a:r>
              <a:rPr lang="en-AU" dirty="0" smtClean="0"/>
              <a:t>v DESKTOP</a:t>
            </a:r>
            <a:endParaRPr lang="en-AU" dirty="0"/>
          </a:p>
        </p:txBody>
      </p:sp>
      <p:sp>
        <p:nvSpPr>
          <p:cNvPr id="5" name="Date Placeholder 4"/>
          <p:cNvSpPr>
            <a:spLocks noGrp="1"/>
          </p:cNvSpPr>
          <p:nvPr>
            <p:ph type="dt" sz="half" idx="14"/>
          </p:nvPr>
        </p:nvSpPr>
        <p:spPr/>
        <p:txBody>
          <a:bodyPr/>
          <a:lstStyle/>
          <a:p>
            <a:pPr>
              <a:defRPr/>
            </a:pPr>
            <a:fld id="{0FB3C877-7A82-4435-82BF-3F91C27747D7}" type="datetime1">
              <a:rPr lang="en-AU" smtClean="0"/>
              <a:t>11/10/2017</a:t>
            </a:fld>
            <a:endParaRPr lang="en-AU" dirty="0"/>
          </a:p>
        </p:txBody>
      </p:sp>
      <p:sp>
        <p:nvSpPr>
          <p:cNvPr id="6" name="Slide Number Placeholder 5"/>
          <p:cNvSpPr>
            <a:spLocks noGrp="1"/>
          </p:cNvSpPr>
          <p:nvPr>
            <p:ph type="sldNum" sz="quarter" idx="12"/>
          </p:nvPr>
        </p:nvSpPr>
        <p:spPr/>
        <p:txBody>
          <a:bodyPr/>
          <a:lstStyle/>
          <a:p>
            <a:fld id="{A3583582-401E-46A3-BCBE-FA870DD0AEC2}" type="slidenum">
              <a:rPr lang="en-AU" smtClean="0"/>
              <a:pPr/>
              <a:t>16</a:t>
            </a:fld>
            <a:endParaRPr lang="en-AU" dirty="0"/>
          </a:p>
        </p:txBody>
      </p:sp>
      <p:graphicFrame>
        <p:nvGraphicFramePr>
          <p:cNvPr id="9" name="Table 8"/>
          <p:cNvGraphicFramePr>
            <a:graphicFrameLocks noGrp="1"/>
          </p:cNvGraphicFramePr>
          <p:nvPr>
            <p:extLst>
              <p:ext uri="{D42A27DB-BD31-4B8C-83A1-F6EECF244321}">
                <p14:modId xmlns:p14="http://schemas.microsoft.com/office/powerpoint/2010/main" val="3757758653"/>
              </p:ext>
            </p:extLst>
          </p:nvPr>
        </p:nvGraphicFramePr>
        <p:xfrm>
          <a:off x="838200" y="1023228"/>
          <a:ext cx="10500271" cy="4272753"/>
        </p:xfrm>
        <a:graphic>
          <a:graphicData uri="http://schemas.openxmlformats.org/drawingml/2006/table">
            <a:tbl>
              <a:tblPr firstRow="1" bandRow="1">
                <a:tableStyleId>{7DF18680-E054-41AD-8BC1-D1AEF772440D}</a:tableStyleId>
              </a:tblPr>
              <a:tblGrid>
                <a:gridCol w="1473744">
                  <a:extLst>
                    <a:ext uri="{9D8B030D-6E8A-4147-A177-3AD203B41FA5}">
                      <a16:colId xmlns:a16="http://schemas.microsoft.com/office/drawing/2014/main" xmlns="" val="20000"/>
                    </a:ext>
                  </a:extLst>
                </a:gridCol>
                <a:gridCol w="4361277">
                  <a:extLst>
                    <a:ext uri="{9D8B030D-6E8A-4147-A177-3AD203B41FA5}">
                      <a16:colId xmlns:a16="http://schemas.microsoft.com/office/drawing/2014/main" xmlns="" val="20004"/>
                    </a:ext>
                  </a:extLst>
                </a:gridCol>
                <a:gridCol w="4665250">
                  <a:extLst>
                    <a:ext uri="{9D8B030D-6E8A-4147-A177-3AD203B41FA5}">
                      <a16:colId xmlns:a16="http://schemas.microsoft.com/office/drawing/2014/main" xmlns="" val="20005"/>
                    </a:ext>
                  </a:extLst>
                </a:gridCol>
              </a:tblGrid>
              <a:tr h="283562">
                <a:tc>
                  <a:txBody>
                    <a:bodyPr/>
                    <a:lstStyle/>
                    <a:p>
                      <a:pPr algn="ctr"/>
                      <a:r>
                        <a:rPr lang="en-US" sz="1200" dirty="0"/>
                        <a:t>Requirement</a:t>
                      </a:r>
                    </a:p>
                  </a:txBody>
                  <a:tcPr/>
                </a:tc>
                <a:tc>
                  <a:txBody>
                    <a:bodyPr/>
                    <a:lstStyle/>
                    <a:p>
                      <a:pPr algn="ctr"/>
                      <a:r>
                        <a:rPr lang="en-US" sz="1200" dirty="0"/>
                        <a:t>Desktop</a:t>
                      </a:r>
                      <a:r>
                        <a:rPr lang="en-US" sz="1200" baseline="0" dirty="0"/>
                        <a:t> </a:t>
                      </a:r>
                      <a:r>
                        <a:rPr lang="en-US" sz="1200" baseline="0" dirty="0" smtClean="0"/>
                        <a:t>Surveillance</a:t>
                      </a:r>
                      <a:endParaRPr lang="en-US" sz="1200" dirty="0"/>
                    </a:p>
                  </a:txBody>
                  <a:tcPr/>
                </a:tc>
                <a:tc>
                  <a:txBody>
                    <a:bodyPr/>
                    <a:lstStyle/>
                    <a:p>
                      <a:pPr algn="ctr"/>
                      <a:r>
                        <a:rPr lang="en-US" sz="1200" dirty="0"/>
                        <a:t>Forensic </a:t>
                      </a:r>
                      <a:r>
                        <a:rPr lang="en-US" sz="1200" dirty="0" smtClean="0"/>
                        <a:t>Investigation</a:t>
                      </a:r>
                      <a:endParaRPr lang="en-US" sz="1200" dirty="0"/>
                    </a:p>
                  </a:txBody>
                  <a:tcPr/>
                </a:tc>
                <a:extLst>
                  <a:ext uri="{0D108BD9-81ED-4DB2-BD59-A6C34878D82A}">
                    <a16:rowId xmlns:a16="http://schemas.microsoft.com/office/drawing/2014/main" xmlns="" val="10000"/>
                  </a:ext>
                </a:extLst>
              </a:tr>
              <a:tr h="1012522">
                <a:tc>
                  <a:txBody>
                    <a:bodyPr/>
                    <a:lstStyle/>
                    <a:p>
                      <a:r>
                        <a:rPr lang="en-US" sz="1200" dirty="0"/>
                        <a:t>Identify relevant</a:t>
                      </a:r>
                      <a:r>
                        <a:rPr lang="en-US" sz="1200" baseline="0" dirty="0"/>
                        <a:t> data</a:t>
                      </a:r>
                      <a:endParaRPr lang="en-US" sz="1200" dirty="0"/>
                    </a:p>
                  </a:txBody>
                  <a:tcPr/>
                </a:tc>
                <a:tc>
                  <a:txBody>
                    <a:bodyPr/>
                    <a:lstStyle/>
                    <a:p>
                      <a:pPr marL="285750" indent="-285750">
                        <a:buFont typeface="Arial" panose="020B0604020202020204" pitchFamily="34" charset="0"/>
                        <a:buChar char="•"/>
                      </a:pPr>
                      <a:r>
                        <a:rPr lang="en-US" sz="1200" baseline="0" dirty="0" smtClean="0"/>
                        <a:t>Keyword searching in Google/skip trace databases</a:t>
                      </a:r>
                    </a:p>
                    <a:p>
                      <a:pPr marL="285750" indent="-285750">
                        <a:buFont typeface="Arial" panose="020B0604020202020204" pitchFamily="34" charset="0"/>
                        <a:buChar char="•"/>
                      </a:pPr>
                      <a:r>
                        <a:rPr lang="en-US" sz="1200" baseline="0" dirty="0" smtClean="0"/>
                        <a:t>Target-centric approach</a:t>
                      </a:r>
                      <a:endParaRPr lang="en-US" sz="1200" baseline="0" dirty="0"/>
                    </a:p>
                    <a:p>
                      <a:pPr marL="285750" indent="-285750">
                        <a:buFont typeface="Arial" panose="020B0604020202020204" pitchFamily="34" charset="0"/>
                        <a:buChar char="•"/>
                      </a:pPr>
                      <a:r>
                        <a:rPr lang="en-US" sz="1200" baseline="0" dirty="0"/>
                        <a:t>#hashtags and word searches cannot find images or videos which are not tagged but which may be relevant</a:t>
                      </a:r>
                    </a:p>
                    <a:p>
                      <a:pPr marL="285750" indent="-285750">
                        <a:buFont typeface="Arial" panose="020B0604020202020204" pitchFamily="34" charset="0"/>
                        <a:buChar char="•"/>
                      </a:pPr>
                      <a:r>
                        <a:rPr lang="en-US" sz="1200" baseline="0" dirty="0"/>
                        <a:t>Human review misses linked data.</a:t>
                      </a:r>
                      <a:endParaRPr lang="en-US" sz="1200" dirty="0"/>
                    </a:p>
                  </a:txBody>
                  <a:tcPr/>
                </a:tc>
                <a:tc>
                  <a:txBody>
                    <a:bodyPr/>
                    <a:lstStyle/>
                    <a:p>
                      <a:pPr marL="285750" indent="-285750" algn="l" defTabSz="914400" rtl="0" eaLnBrk="1" latinLnBrk="0" hangingPunct="1">
                        <a:buFont typeface="Arial" panose="020B0604020202020204" pitchFamily="34" charset="0"/>
                        <a:buChar char="•"/>
                      </a:pPr>
                      <a:r>
                        <a:rPr lang="en-US" sz="1200" kern="1200" baseline="0" dirty="0">
                          <a:solidFill>
                            <a:schemeClr val="dk1"/>
                          </a:solidFill>
                          <a:latin typeface="+mn-lt"/>
                          <a:ea typeface="+mn-ea"/>
                          <a:cs typeface="+mn-cs"/>
                        </a:rPr>
                        <a:t>Context and connection between data is explicit</a:t>
                      </a:r>
                    </a:p>
                    <a:p>
                      <a:pPr marL="285750" indent="-285750" algn="l" defTabSz="914400" rtl="0" eaLnBrk="1" latinLnBrk="0" hangingPunct="1">
                        <a:buFont typeface="Arial" panose="020B0604020202020204" pitchFamily="34" charset="0"/>
                        <a:buChar char="•"/>
                      </a:pPr>
                      <a:r>
                        <a:rPr lang="en-US" sz="1200" kern="1200" baseline="0" dirty="0">
                          <a:solidFill>
                            <a:schemeClr val="dk1"/>
                          </a:solidFill>
                          <a:latin typeface="+mn-lt"/>
                          <a:ea typeface="+mn-ea"/>
                          <a:cs typeface="+mn-cs"/>
                        </a:rPr>
                        <a:t>API downloads allow more complete collection</a:t>
                      </a:r>
                    </a:p>
                    <a:p>
                      <a:pPr marL="285750" indent="-285750" algn="l" defTabSz="914400" rtl="0" eaLnBrk="1" latinLnBrk="0" hangingPunct="1">
                        <a:buFont typeface="Arial" panose="020B0604020202020204" pitchFamily="34" charset="0"/>
                        <a:buChar char="•"/>
                      </a:pPr>
                      <a:r>
                        <a:rPr lang="en-US" sz="1200" kern="1200" baseline="0" dirty="0">
                          <a:solidFill>
                            <a:schemeClr val="dk1"/>
                          </a:solidFill>
                          <a:latin typeface="+mn-lt"/>
                          <a:ea typeface="+mn-ea"/>
                          <a:cs typeface="+mn-cs"/>
                        </a:rPr>
                        <a:t>Data not immediately obvious as relevant is collected, merely connected to some element of interest.</a:t>
                      </a:r>
                    </a:p>
                  </a:txBody>
                  <a:tcPr/>
                </a:tc>
                <a:extLst>
                  <a:ext uri="{0D108BD9-81ED-4DB2-BD59-A6C34878D82A}">
                    <a16:rowId xmlns:a16="http://schemas.microsoft.com/office/drawing/2014/main" xmlns="" val="10001"/>
                  </a:ext>
                </a:extLst>
              </a:tr>
              <a:tr h="1012522">
                <a:tc>
                  <a:txBody>
                    <a:bodyPr/>
                    <a:lstStyle/>
                    <a:p>
                      <a:r>
                        <a:rPr lang="en-US" sz="1200" dirty="0"/>
                        <a:t>Find relevant material</a:t>
                      </a:r>
                      <a:endParaRPr lang="en-US" sz="1200" baseline="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Screenshots with captions provided </a:t>
                      </a:r>
                      <a:r>
                        <a:rPr lang="en-US" sz="1200" dirty="0" smtClean="0"/>
                        <a:t>by</a:t>
                      </a:r>
                      <a:r>
                        <a:rPr lang="en-US" sz="1200" baseline="0" dirty="0" smtClean="0"/>
                        <a:t> investigator</a:t>
                      </a:r>
                      <a:endParaRPr lang="en-US" sz="1200" baseline="0" dirty="0"/>
                    </a:p>
                    <a:p>
                      <a:pPr marL="285750" indent="-285750">
                        <a:buFont typeface="Arial" panose="020B0604020202020204" pitchFamily="34" charset="0"/>
                        <a:buChar char="•"/>
                      </a:pPr>
                      <a:r>
                        <a:rPr lang="en-US" sz="1200" baseline="0" dirty="0"/>
                        <a:t>Often presented as curated subset of search</a:t>
                      </a:r>
                      <a:endParaRPr lang="en-US" sz="1200" dirty="0"/>
                    </a:p>
                    <a:p>
                      <a:pPr marL="285750" indent="-285750">
                        <a:buFont typeface="Arial" panose="020B0604020202020204" pitchFamily="34" charset="0"/>
                        <a:buChar char="•"/>
                      </a:pPr>
                      <a:r>
                        <a:rPr lang="en-US" sz="1200" dirty="0"/>
                        <a:t>No</a:t>
                      </a:r>
                      <a:r>
                        <a:rPr lang="en-US" sz="1200" baseline="0" dirty="0"/>
                        <a:t> metadata is collected from web collection</a:t>
                      </a:r>
                    </a:p>
                    <a:p>
                      <a:pPr marL="285750" indent="-285750">
                        <a:buFont typeface="Arial" panose="020B0604020202020204" pitchFamily="34" charset="0"/>
                        <a:buChar char="•"/>
                      </a:pPr>
                      <a:r>
                        <a:rPr lang="en-US" sz="1200" baseline="0" dirty="0"/>
                        <a:t>Not indexable</a:t>
                      </a:r>
                    </a:p>
                    <a:p>
                      <a:pPr marL="285750" indent="-285750">
                        <a:buFont typeface="Arial" panose="020B0604020202020204" pitchFamily="34" charset="0"/>
                        <a:buChar char="•"/>
                      </a:pPr>
                      <a:r>
                        <a:rPr lang="en-US" sz="1200" baseline="0" dirty="0"/>
                        <a:t>Not analytic friendly.</a:t>
                      </a:r>
                    </a:p>
                  </a:txBody>
                  <a:tcPr/>
                </a:tc>
                <a:tc>
                  <a:txBody>
                    <a:bodyPr/>
                    <a:lstStyle/>
                    <a:p>
                      <a:pPr marL="0" indent="0">
                        <a:buFont typeface="Arial" panose="020B0604020202020204" pitchFamily="34" charset="0"/>
                        <a:buNone/>
                      </a:pPr>
                      <a:r>
                        <a:rPr lang="en-US" sz="1200" baseline="0" dirty="0"/>
                        <a:t>Metadata </a:t>
                      </a:r>
                      <a:r>
                        <a:rPr lang="en-US" sz="1200" baseline="0" dirty="0" smtClean="0"/>
                        <a:t>Contains:</a:t>
                      </a:r>
                      <a:endParaRPr lang="en-US" sz="1200" baseline="0" dirty="0"/>
                    </a:p>
                    <a:p>
                      <a:pPr marL="285750" indent="-285750">
                        <a:buFont typeface="Arial" panose="020B0604020202020204" pitchFamily="34" charset="0"/>
                        <a:buChar char="•"/>
                      </a:pPr>
                      <a:r>
                        <a:rPr lang="en-US" sz="1200" baseline="0" dirty="0" smtClean="0"/>
                        <a:t>Provenance of data</a:t>
                      </a:r>
                    </a:p>
                    <a:p>
                      <a:pPr marL="285750" indent="-285750">
                        <a:buFont typeface="Arial" panose="020B0604020202020204" pitchFamily="34" charset="0"/>
                        <a:buChar char="•"/>
                      </a:pPr>
                      <a:r>
                        <a:rPr lang="en-US" sz="1200" baseline="0" dirty="0" smtClean="0"/>
                        <a:t>Links </a:t>
                      </a:r>
                      <a:r>
                        <a:rPr lang="en-US" sz="1200" baseline="0" dirty="0"/>
                        <a:t>to and between accounts</a:t>
                      </a:r>
                    </a:p>
                    <a:p>
                      <a:pPr marL="285750" indent="-285750">
                        <a:buFont typeface="Arial" panose="020B0604020202020204" pitchFamily="34" charset="0"/>
                        <a:buChar char="•"/>
                      </a:pPr>
                      <a:r>
                        <a:rPr lang="en-US" sz="1200" baseline="0" dirty="0"/>
                        <a:t>Dates and times (UTC)</a:t>
                      </a:r>
                    </a:p>
                    <a:p>
                      <a:pPr marL="285750" indent="-285750">
                        <a:buFont typeface="Arial" panose="020B0604020202020204" pitchFamily="34" charset="0"/>
                        <a:buChar char="•"/>
                      </a:pPr>
                      <a:r>
                        <a:rPr lang="en-US" sz="1200" baseline="0" dirty="0"/>
                        <a:t>Location information etc</a:t>
                      </a:r>
                      <a:r>
                        <a:rPr lang="en-US" sz="1200" baseline="0" dirty="0" smtClean="0"/>
                        <a:t>.</a:t>
                      </a:r>
                    </a:p>
                  </a:txBody>
                  <a:tcPr/>
                </a:tc>
                <a:extLst>
                  <a:ext uri="{0D108BD9-81ED-4DB2-BD59-A6C34878D82A}">
                    <a16:rowId xmlns:a16="http://schemas.microsoft.com/office/drawing/2014/main" xmlns="" val="10002"/>
                  </a:ext>
                </a:extLst>
              </a:tr>
              <a:tr h="609781">
                <a:tc>
                  <a:txBody>
                    <a:bodyPr/>
                    <a:lstStyle/>
                    <a:p>
                      <a:r>
                        <a:rPr lang="en-US" sz="1200" baseline="0" dirty="0"/>
                        <a:t>Access relevant sources</a:t>
                      </a:r>
                    </a:p>
                  </a:txBody>
                  <a:tcPr/>
                </a:tc>
                <a:tc>
                  <a:txBody>
                    <a:bodyPr/>
                    <a:lstStyle/>
                    <a:p>
                      <a:pPr marL="285750" indent="-285750">
                        <a:buFont typeface="Arial" panose="020B0604020202020204" pitchFamily="34" charset="0"/>
                        <a:buChar char="•"/>
                      </a:pPr>
                      <a:r>
                        <a:rPr lang="en-US" sz="1200" baseline="0" dirty="0"/>
                        <a:t>Limited to currently published, web accessible data. </a:t>
                      </a:r>
                    </a:p>
                  </a:txBody>
                  <a:tcPr/>
                </a:tc>
                <a:tc>
                  <a:txBody>
                    <a:bodyPr/>
                    <a:lstStyle/>
                    <a:p>
                      <a:pPr marL="285750" indent="-285750">
                        <a:buFont typeface="Arial" panose="020B0604020202020204" pitchFamily="34" charset="0"/>
                        <a:buChar char="•"/>
                      </a:pPr>
                      <a:r>
                        <a:rPr lang="en-US" sz="1200" dirty="0"/>
                        <a:t>APIs are available that show data which is</a:t>
                      </a:r>
                      <a:r>
                        <a:rPr lang="en-US" sz="1200" baseline="0" dirty="0"/>
                        <a:t> hard or impossible to find using a browser</a:t>
                      </a:r>
                    </a:p>
                    <a:p>
                      <a:pPr marL="285750" indent="-285750">
                        <a:buFont typeface="Arial" panose="020B0604020202020204" pitchFamily="34" charset="0"/>
                        <a:buChar char="•"/>
                      </a:pPr>
                      <a:r>
                        <a:rPr lang="en-US" sz="1200" baseline="0" dirty="0"/>
                        <a:t>Mobile only apps data is accessible (dating, travel, messaging etc.) </a:t>
                      </a:r>
                      <a:endParaRPr lang="en-US" sz="1200" dirty="0"/>
                    </a:p>
                  </a:txBody>
                  <a:tcPr/>
                </a:tc>
                <a:extLst>
                  <a:ext uri="{0D108BD9-81ED-4DB2-BD59-A6C34878D82A}">
                    <a16:rowId xmlns:a16="http://schemas.microsoft.com/office/drawing/2014/main" xmlns="" val="1052058719"/>
                  </a:ext>
                </a:extLst>
              </a:tr>
              <a:tr h="13240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Show the data and</a:t>
                      </a:r>
                      <a:r>
                        <a:rPr lang="en-US" sz="1200" baseline="0" dirty="0"/>
                        <a:t> results are </a:t>
                      </a:r>
                      <a:r>
                        <a:rPr lang="en-US" sz="1200" baseline="0" dirty="0" smtClean="0"/>
                        <a:t>probative, compliant and defensible</a:t>
                      </a:r>
                      <a:endParaRPr lang="en-US" sz="1200" dirty="0"/>
                    </a:p>
                  </a:txBody>
                  <a:tcPr/>
                </a:tc>
                <a:tc>
                  <a:txBody>
                    <a:bodyPr/>
                    <a:lstStyle/>
                    <a:p>
                      <a:pPr marL="285750" indent="-285750">
                        <a:buFont typeface="Arial" panose="020B0604020202020204" pitchFamily="34" charset="0"/>
                        <a:buChar char="•"/>
                      </a:pPr>
                      <a:r>
                        <a:rPr lang="en-US" sz="1200" dirty="0"/>
                        <a:t>Data is </a:t>
                      </a:r>
                      <a:r>
                        <a:rPr lang="en-US" sz="1200" b="1" dirty="0"/>
                        <a:t>not</a:t>
                      </a:r>
                      <a:r>
                        <a:rPr lang="en-US" sz="1200" dirty="0"/>
                        <a:t> </a:t>
                      </a:r>
                      <a:r>
                        <a:rPr lang="en-US" sz="1200" dirty="0" smtClean="0"/>
                        <a:t>preserved to a forensic standard</a:t>
                      </a:r>
                      <a:endParaRPr lang="en-US" sz="1200" dirty="0"/>
                    </a:p>
                    <a:p>
                      <a:pPr marL="285750" indent="-285750">
                        <a:buFont typeface="Arial" panose="020B0604020202020204" pitchFamily="34" charset="0"/>
                        <a:buChar char="•"/>
                      </a:pPr>
                      <a:r>
                        <a:rPr lang="en-US" sz="1200" dirty="0" smtClean="0"/>
                        <a:t>Methods</a:t>
                      </a:r>
                      <a:r>
                        <a:rPr lang="en-US" sz="1200" baseline="0" dirty="0" smtClean="0"/>
                        <a:t> </a:t>
                      </a:r>
                      <a:r>
                        <a:rPr lang="en-US" sz="1200" baseline="0" dirty="0"/>
                        <a:t>of collection </a:t>
                      </a:r>
                      <a:r>
                        <a:rPr lang="en-US" sz="1200" baseline="0" dirty="0" smtClean="0"/>
                        <a:t>are usually </a:t>
                      </a:r>
                      <a:r>
                        <a:rPr lang="en-US" sz="1200" baseline="0" dirty="0"/>
                        <a:t>not documented</a:t>
                      </a:r>
                    </a:p>
                    <a:p>
                      <a:pPr marL="285750" indent="-285750">
                        <a:buFont typeface="Arial" panose="020B0604020202020204" pitchFamily="34" charset="0"/>
                        <a:buChar char="•"/>
                      </a:pPr>
                      <a:r>
                        <a:rPr lang="en-US" sz="1200" baseline="0" dirty="0"/>
                        <a:t>Sources cannot be reliably linked to data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Data able to be contested as valid</a:t>
                      </a:r>
                    </a:p>
                    <a:p>
                      <a:pPr marL="285750" indent="-285750">
                        <a:buFont typeface="Arial" panose="020B0604020202020204" pitchFamily="34" charset="0"/>
                        <a:buChar char="•"/>
                      </a:pPr>
                      <a:r>
                        <a:rPr lang="en-US" sz="1200" dirty="0"/>
                        <a:t>Results</a:t>
                      </a:r>
                      <a:r>
                        <a:rPr lang="en-US" sz="1200" baseline="0" dirty="0"/>
                        <a:t> not able to be reproduced</a:t>
                      </a:r>
                    </a:p>
                    <a:p>
                      <a:pPr marL="285750" indent="-285750">
                        <a:buFont typeface="Arial" panose="020B0604020202020204" pitchFamily="34" charset="0"/>
                        <a:buChar char="•"/>
                      </a:pPr>
                      <a:r>
                        <a:rPr lang="en-US" sz="1200" baseline="0" dirty="0"/>
                        <a:t>Data counts cannot be guaranteed or </a:t>
                      </a:r>
                      <a:r>
                        <a:rPr lang="en-US" sz="1200" baseline="0" dirty="0" smtClean="0"/>
                        <a:t>proven</a:t>
                      </a:r>
                      <a:endParaRPr lang="en-US" sz="1200" baseline="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dirty="0">
                          <a:solidFill>
                            <a:schemeClr val="dk1"/>
                          </a:solidFill>
                          <a:latin typeface="+mn-lt"/>
                          <a:ea typeface="+mn-ea"/>
                          <a:cs typeface="+mn-cs"/>
                        </a:rPr>
                        <a:t>All items </a:t>
                      </a:r>
                      <a:r>
                        <a:rPr lang="en-US" sz="1200" kern="1200" baseline="0" dirty="0" smtClean="0">
                          <a:solidFill>
                            <a:schemeClr val="dk1"/>
                          </a:solidFill>
                          <a:latin typeface="+mn-lt"/>
                          <a:ea typeface="+mn-ea"/>
                          <a:cs typeface="+mn-cs"/>
                        </a:rPr>
                        <a:t>collected to a forensic standard using familiar technologies</a:t>
                      </a:r>
                      <a:endParaRPr lang="en-US" sz="1200" kern="1200" baseline="0" dirty="0">
                        <a:solidFill>
                          <a:schemeClr val="dk1"/>
                        </a:solidFill>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dirty="0">
                          <a:solidFill>
                            <a:schemeClr val="dk1"/>
                          </a:solidFill>
                          <a:latin typeface="+mn-lt"/>
                          <a:ea typeface="+mn-ea"/>
                          <a:cs typeface="+mn-cs"/>
                        </a:rPr>
                        <a:t>Source, collection date and data volume logged with collection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dirty="0" smtClean="0">
                          <a:solidFill>
                            <a:schemeClr val="dk1"/>
                          </a:solidFill>
                          <a:latin typeface="+mn-lt"/>
                          <a:ea typeface="+mn-ea"/>
                          <a:cs typeface="+mn-cs"/>
                        </a:rPr>
                        <a:t>Chain </a:t>
                      </a:r>
                      <a:r>
                        <a:rPr lang="en-US" sz="1200" kern="1200" baseline="0" dirty="0">
                          <a:solidFill>
                            <a:schemeClr val="dk1"/>
                          </a:solidFill>
                          <a:latin typeface="+mn-lt"/>
                          <a:ea typeface="+mn-ea"/>
                          <a:cs typeface="+mn-cs"/>
                        </a:rPr>
                        <a:t>of custody demonstrable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dk1"/>
                          </a:solidFill>
                          <a:latin typeface="+mn-lt"/>
                          <a:ea typeface="+mn-ea"/>
                          <a:cs typeface="+mn-cs"/>
                        </a:rPr>
                        <a:t>Demonstrably compliant</a:t>
                      </a:r>
                      <a:r>
                        <a:rPr lang="en-US" sz="1200" kern="1200" baseline="0" dirty="0">
                          <a:solidFill>
                            <a:schemeClr val="dk1"/>
                          </a:solidFill>
                          <a:latin typeface="+mn-lt"/>
                          <a:ea typeface="+mn-ea"/>
                          <a:cs typeface="+mn-cs"/>
                        </a:rPr>
                        <a:t> with evidence management, privacy </a:t>
                      </a:r>
                      <a:r>
                        <a:rPr lang="en-US" sz="1200" kern="1200" baseline="0" dirty="0" err="1">
                          <a:solidFill>
                            <a:schemeClr val="dk1"/>
                          </a:solidFill>
                          <a:latin typeface="+mn-lt"/>
                          <a:ea typeface="+mn-ea"/>
                          <a:cs typeface="+mn-cs"/>
                        </a:rPr>
                        <a:t>etc</a:t>
                      </a:r>
                      <a:endParaRPr lang="en-US" sz="1200" kern="1200" baseline="0" dirty="0">
                        <a:solidFill>
                          <a:schemeClr val="dk1"/>
                        </a:solidFill>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dirty="0">
                          <a:solidFill>
                            <a:schemeClr val="dk1"/>
                          </a:solidFill>
                          <a:latin typeface="+mn-lt"/>
                          <a:ea typeface="+mn-ea"/>
                          <a:cs typeface="+mn-cs"/>
                        </a:rPr>
                        <a:t>Data production requests able to be met with low levels of cost / effort.</a:t>
                      </a:r>
                      <a:endParaRPr lang="en-US" sz="1200" kern="1200" dirty="0">
                        <a:solidFill>
                          <a:schemeClr val="dk1"/>
                        </a:solidFill>
                        <a:latin typeface="+mn-lt"/>
                        <a:ea typeface="+mn-ea"/>
                        <a:cs typeface="+mn-cs"/>
                      </a:endParaRPr>
                    </a:p>
                  </a:txBody>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22390701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1800" dirty="0" smtClean="0"/>
              <a:t>Cut-and-Paste Desktop Surveillance just not good enough now </a:t>
            </a:r>
            <a:endParaRPr lang="en-AU" sz="1800" dirty="0"/>
          </a:p>
        </p:txBody>
      </p:sp>
      <p:sp>
        <p:nvSpPr>
          <p:cNvPr id="8" name="Text Placeholder 7"/>
          <p:cNvSpPr>
            <a:spLocks noGrp="1"/>
          </p:cNvSpPr>
          <p:nvPr>
            <p:ph type="body" sz="quarter" idx="13"/>
          </p:nvPr>
        </p:nvSpPr>
        <p:spPr>
          <a:xfrm>
            <a:off x="8152327" y="333376"/>
            <a:ext cx="3415257" cy="358775"/>
          </a:xfrm>
        </p:spPr>
        <p:txBody>
          <a:bodyPr/>
          <a:lstStyle/>
          <a:p>
            <a:r>
              <a:rPr lang="en-AU" dirty="0" smtClean="0"/>
              <a:t>Forensic vs DESKTOP</a:t>
            </a:r>
            <a:endParaRPr lang="en-AU" dirty="0"/>
          </a:p>
        </p:txBody>
      </p:sp>
      <p:sp>
        <p:nvSpPr>
          <p:cNvPr id="5" name="Date Placeholder 4"/>
          <p:cNvSpPr>
            <a:spLocks noGrp="1"/>
          </p:cNvSpPr>
          <p:nvPr>
            <p:ph type="dt" sz="half" idx="14"/>
          </p:nvPr>
        </p:nvSpPr>
        <p:spPr/>
        <p:txBody>
          <a:bodyPr/>
          <a:lstStyle/>
          <a:p>
            <a:pPr>
              <a:defRPr/>
            </a:pPr>
            <a:fld id="{0FB3C877-7A82-4435-82BF-3F91C27747D7}" type="datetime1">
              <a:rPr lang="en-AU" smtClean="0"/>
              <a:t>11/10/2017</a:t>
            </a:fld>
            <a:endParaRPr lang="en-AU" dirty="0"/>
          </a:p>
        </p:txBody>
      </p:sp>
      <p:sp>
        <p:nvSpPr>
          <p:cNvPr id="6" name="Slide Number Placeholder 5"/>
          <p:cNvSpPr>
            <a:spLocks noGrp="1"/>
          </p:cNvSpPr>
          <p:nvPr>
            <p:ph type="sldNum" sz="quarter" idx="12"/>
          </p:nvPr>
        </p:nvSpPr>
        <p:spPr/>
        <p:txBody>
          <a:bodyPr/>
          <a:lstStyle/>
          <a:p>
            <a:fld id="{A3583582-401E-46A3-BCBE-FA870DD0AEC2}" type="slidenum">
              <a:rPr lang="en-AU" smtClean="0"/>
              <a:pPr/>
              <a:t>17</a:t>
            </a:fld>
            <a:endParaRPr lang="en-AU" dirty="0"/>
          </a:p>
        </p:txBody>
      </p:sp>
      <p:sp>
        <p:nvSpPr>
          <p:cNvPr id="10" name="Content Placeholder 9"/>
          <p:cNvSpPr>
            <a:spLocks noGrp="1"/>
          </p:cNvSpPr>
          <p:nvPr>
            <p:ph idx="16"/>
          </p:nvPr>
        </p:nvSpPr>
        <p:spPr>
          <a:xfrm>
            <a:off x="838200" y="2391567"/>
            <a:ext cx="10744200" cy="2353853"/>
          </a:xfrm>
        </p:spPr>
        <p:txBody>
          <a:bodyPr>
            <a:normAutofit/>
          </a:bodyPr>
          <a:lstStyle/>
          <a:p>
            <a:pPr marL="0" indent="0">
              <a:buNone/>
            </a:pPr>
            <a:r>
              <a:rPr lang="en-GB" sz="2400" dirty="0"/>
              <a:t>Current status</a:t>
            </a:r>
          </a:p>
          <a:p>
            <a:r>
              <a:rPr lang="en-GB" sz="1800" dirty="0" smtClean="0"/>
              <a:t>Most </a:t>
            </a:r>
            <a:r>
              <a:rPr lang="en-GB" sz="1800" dirty="0"/>
              <a:t>“Desktop </a:t>
            </a:r>
            <a:r>
              <a:rPr lang="en-GB" sz="1800" dirty="0" smtClean="0"/>
              <a:t>Surveillance” are </a:t>
            </a:r>
            <a:r>
              <a:rPr lang="en-GB" sz="1800" dirty="0"/>
              <a:t>collections of </a:t>
            </a:r>
            <a:r>
              <a:rPr lang="en-GB" sz="1800" dirty="0" smtClean="0"/>
              <a:t>screenshots</a:t>
            </a:r>
            <a:endParaRPr lang="en-GB" sz="1800" dirty="0"/>
          </a:p>
          <a:p>
            <a:r>
              <a:rPr lang="en-GB" sz="1800" dirty="0"/>
              <a:t>Better Desktops use advanced search queries and search </a:t>
            </a:r>
            <a:r>
              <a:rPr lang="en-GB" sz="1800" dirty="0" smtClean="0"/>
              <a:t>sites</a:t>
            </a:r>
            <a:endParaRPr lang="en-AU" sz="1800" dirty="0"/>
          </a:p>
          <a:p>
            <a:r>
              <a:rPr lang="en-GB" sz="1800" dirty="0"/>
              <a:t>Our experience with </a:t>
            </a:r>
            <a:r>
              <a:rPr lang="en-GB" sz="1800" dirty="0" smtClean="0"/>
              <a:t>fabricated/manufactured </a:t>
            </a:r>
            <a:r>
              <a:rPr lang="en-GB" sz="1800" dirty="0"/>
              <a:t>evidence shows that this is </a:t>
            </a:r>
            <a:r>
              <a:rPr lang="en-GB" sz="1800" dirty="0" smtClean="0"/>
              <a:t>increasing</a:t>
            </a:r>
            <a:endParaRPr lang="en-GB" sz="1800" dirty="0"/>
          </a:p>
          <a:p>
            <a:endParaRPr lang="en-AU" dirty="0"/>
          </a:p>
        </p:txBody>
      </p:sp>
    </p:spTree>
    <p:extLst>
      <p:ext uri="{BB962C8B-B14F-4D97-AF65-F5344CB8AC3E}">
        <p14:creationId xmlns:p14="http://schemas.microsoft.com/office/powerpoint/2010/main" val="26616898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1800" dirty="0" smtClean="0"/>
              <a:t>Cut-and-Paste Desktop Surveillance just not good enough now </a:t>
            </a:r>
            <a:endParaRPr lang="en-AU" sz="1800" dirty="0"/>
          </a:p>
        </p:txBody>
      </p:sp>
      <p:sp>
        <p:nvSpPr>
          <p:cNvPr id="8" name="Text Placeholder 7"/>
          <p:cNvSpPr>
            <a:spLocks noGrp="1"/>
          </p:cNvSpPr>
          <p:nvPr>
            <p:ph type="body" sz="quarter" idx="13"/>
          </p:nvPr>
        </p:nvSpPr>
        <p:spPr>
          <a:xfrm>
            <a:off x="8152327" y="333376"/>
            <a:ext cx="3415257" cy="358775"/>
          </a:xfrm>
        </p:spPr>
        <p:txBody>
          <a:bodyPr/>
          <a:lstStyle/>
          <a:p>
            <a:r>
              <a:rPr lang="en-AU" dirty="0" smtClean="0"/>
              <a:t>Forensic vs DESKTOP</a:t>
            </a:r>
            <a:endParaRPr lang="en-AU" dirty="0"/>
          </a:p>
        </p:txBody>
      </p:sp>
      <p:sp>
        <p:nvSpPr>
          <p:cNvPr id="5" name="Date Placeholder 4"/>
          <p:cNvSpPr>
            <a:spLocks noGrp="1"/>
          </p:cNvSpPr>
          <p:nvPr>
            <p:ph type="dt" sz="half" idx="14"/>
          </p:nvPr>
        </p:nvSpPr>
        <p:spPr/>
        <p:txBody>
          <a:bodyPr/>
          <a:lstStyle/>
          <a:p>
            <a:pPr>
              <a:defRPr/>
            </a:pPr>
            <a:fld id="{0FB3C877-7A82-4435-82BF-3F91C27747D7}" type="datetime1">
              <a:rPr lang="en-AU" smtClean="0"/>
              <a:t>11/10/2017</a:t>
            </a:fld>
            <a:endParaRPr lang="en-AU" dirty="0"/>
          </a:p>
        </p:txBody>
      </p:sp>
      <p:sp>
        <p:nvSpPr>
          <p:cNvPr id="6" name="Slide Number Placeholder 5"/>
          <p:cNvSpPr>
            <a:spLocks noGrp="1"/>
          </p:cNvSpPr>
          <p:nvPr>
            <p:ph type="sldNum" sz="quarter" idx="12"/>
          </p:nvPr>
        </p:nvSpPr>
        <p:spPr/>
        <p:txBody>
          <a:bodyPr/>
          <a:lstStyle/>
          <a:p>
            <a:fld id="{A3583582-401E-46A3-BCBE-FA870DD0AEC2}" type="slidenum">
              <a:rPr lang="en-AU" smtClean="0"/>
              <a:pPr/>
              <a:t>18</a:t>
            </a:fld>
            <a:endParaRPr lang="en-AU" dirty="0"/>
          </a:p>
        </p:txBody>
      </p:sp>
      <p:sp>
        <p:nvSpPr>
          <p:cNvPr id="10" name="Content Placeholder 9"/>
          <p:cNvSpPr>
            <a:spLocks noGrp="1"/>
          </p:cNvSpPr>
          <p:nvPr>
            <p:ph idx="16"/>
          </p:nvPr>
        </p:nvSpPr>
        <p:spPr>
          <a:xfrm>
            <a:off x="838200" y="2060492"/>
            <a:ext cx="10744200" cy="3914474"/>
          </a:xfrm>
        </p:spPr>
        <p:txBody>
          <a:bodyPr>
            <a:normAutofit/>
          </a:bodyPr>
          <a:lstStyle/>
          <a:p>
            <a:pPr marL="0" indent="0">
              <a:buNone/>
            </a:pPr>
            <a:r>
              <a:rPr lang="en-GB" sz="2400" dirty="0" smtClean="0"/>
              <a:t>Where is it going?</a:t>
            </a:r>
            <a:endParaRPr lang="en-GB" sz="2400" dirty="0"/>
          </a:p>
          <a:p>
            <a:r>
              <a:rPr lang="en-GB" sz="1800" dirty="0" smtClean="0"/>
              <a:t>Client sensitivity to privacy concerns</a:t>
            </a:r>
          </a:p>
          <a:p>
            <a:r>
              <a:rPr lang="en-GB" sz="1800" dirty="0" smtClean="0"/>
              <a:t>Regulation increasing:</a:t>
            </a:r>
            <a:endParaRPr lang="en-AU" sz="1800" dirty="0"/>
          </a:p>
          <a:p>
            <a:pPr lvl="1"/>
            <a:r>
              <a:rPr lang="en-AU" sz="1800" dirty="0" smtClean="0"/>
              <a:t>July </a:t>
            </a:r>
            <a:r>
              <a:rPr lang="en-AU" sz="1800" dirty="0"/>
              <a:t>2017 - “</a:t>
            </a:r>
            <a:r>
              <a:rPr lang="en-AU" sz="1800" dirty="0" err="1"/>
              <a:t>icare</a:t>
            </a:r>
            <a:r>
              <a:rPr lang="en-AU" sz="1800" dirty="0"/>
              <a:t> and </a:t>
            </a:r>
            <a:r>
              <a:rPr lang="en-AU" sz="1800" dirty="0" err="1"/>
              <a:t>icare’s</a:t>
            </a:r>
            <a:r>
              <a:rPr lang="en-AU" sz="1800" dirty="0"/>
              <a:t> Agents must ensure the least intrusive method of Surveillance or Desktop Investigation is used having regard to the considerations outlined above, which is likely to provide the required information</a:t>
            </a:r>
            <a:r>
              <a:rPr lang="en-AU" sz="1800" dirty="0" smtClean="0"/>
              <a:t>”.</a:t>
            </a:r>
          </a:p>
          <a:p>
            <a:r>
              <a:rPr lang="en-GB" sz="1800" dirty="0" smtClean="0"/>
              <a:t>Increasing </a:t>
            </a:r>
            <a:r>
              <a:rPr lang="en-GB" sz="1800" dirty="0"/>
              <a:t>case law shows screenshots and cam-captures (recordings) are not enough:</a:t>
            </a:r>
          </a:p>
          <a:p>
            <a:pPr lvl="1"/>
            <a:r>
              <a:rPr lang="en-GB" sz="1800" i="1" dirty="0"/>
              <a:t>R v </a:t>
            </a:r>
            <a:r>
              <a:rPr lang="en-GB" sz="1800" i="1" dirty="0" err="1" smtClean="0"/>
              <a:t>Hamdan</a:t>
            </a:r>
            <a:r>
              <a:rPr lang="en-GB" sz="1800" i="1" dirty="0" smtClean="0"/>
              <a:t> </a:t>
            </a:r>
            <a:r>
              <a:rPr lang="en-GB" sz="1800" dirty="0" smtClean="0"/>
              <a:t>2017 </a:t>
            </a:r>
            <a:r>
              <a:rPr lang="en-GB" sz="1800" dirty="0"/>
              <a:t>BCSC </a:t>
            </a:r>
            <a:r>
              <a:rPr lang="en-GB" sz="1800" dirty="0" smtClean="0"/>
              <a:t>626 (Canada)</a:t>
            </a:r>
          </a:p>
          <a:p>
            <a:pPr lvl="1"/>
            <a:r>
              <a:rPr lang="en-GB" sz="1800" i="1" dirty="0"/>
              <a:t>Louisiana v Smith (No. 2015–K–1359) 20 April </a:t>
            </a:r>
            <a:r>
              <a:rPr lang="en-GB" sz="1800" i="1" dirty="0" smtClean="0"/>
              <a:t>2016</a:t>
            </a:r>
            <a:endParaRPr lang="en-GB" sz="1800" dirty="0"/>
          </a:p>
          <a:p>
            <a:pPr lvl="1"/>
            <a:r>
              <a:rPr lang="en-GB" sz="1800" dirty="0" smtClean="0"/>
              <a:t>US </a:t>
            </a:r>
            <a:r>
              <a:rPr lang="en-GB" sz="1800" dirty="0"/>
              <a:t>FRE 902(14</a:t>
            </a:r>
            <a:r>
              <a:rPr lang="en-GB" sz="1800" dirty="0" smtClean="0"/>
              <a:t>) – self-authenticating</a:t>
            </a:r>
          </a:p>
          <a:p>
            <a:endParaRPr lang="en-AU" dirty="0"/>
          </a:p>
        </p:txBody>
      </p:sp>
    </p:spTree>
    <p:extLst>
      <p:ext uri="{BB962C8B-B14F-4D97-AF65-F5344CB8AC3E}">
        <p14:creationId xmlns:p14="http://schemas.microsoft.com/office/powerpoint/2010/main" val="29525119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1800" dirty="0" smtClean="0"/>
              <a:t>FORENSIC COLLECTION</a:t>
            </a:r>
            <a:r>
              <a:rPr lang="en-AU" sz="1800" dirty="0"/>
              <a:t> </a:t>
            </a:r>
            <a:r>
              <a:rPr lang="en-AU" sz="1800" dirty="0" smtClean="0"/>
              <a:t>&amp; ANALYSIS</a:t>
            </a:r>
            <a:endParaRPr lang="en-AU" sz="1800" dirty="0"/>
          </a:p>
        </p:txBody>
      </p:sp>
      <p:sp>
        <p:nvSpPr>
          <p:cNvPr id="3" name="Content Placeholder 2"/>
          <p:cNvSpPr>
            <a:spLocks noGrp="1"/>
          </p:cNvSpPr>
          <p:nvPr>
            <p:ph idx="1"/>
          </p:nvPr>
        </p:nvSpPr>
        <p:spPr>
          <a:xfrm>
            <a:off x="823384" y="1700263"/>
            <a:ext cx="5272616" cy="3914474"/>
          </a:xfrm>
        </p:spPr>
        <p:txBody>
          <a:bodyPr>
            <a:noAutofit/>
          </a:bodyPr>
          <a:lstStyle/>
          <a:p>
            <a:r>
              <a:rPr lang="en-AU" sz="1400" b="1" dirty="0" smtClean="0"/>
              <a:t>Investigation:</a:t>
            </a:r>
            <a:endParaRPr lang="en-AU" sz="1400" b="1" dirty="0"/>
          </a:p>
          <a:p>
            <a:pPr lvl="1"/>
            <a:r>
              <a:rPr lang="en-AU" sz="1400" dirty="0" smtClean="0"/>
              <a:t>Advanced Search Techniques</a:t>
            </a:r>
          </a:p>
          <a:p>
            <a:pPr lvl="1"/>
            <a:r>
              <a:rPr lang="en-AU" sz="1400" dirty="0" smtClean="0"/>
              <a:t>Virtual Machines – </a:t>
            </a:r>
            <a:r>
              <a:rPr lang="en-AU" sz="1400" dirty="0" err="1" smtClean="0"/>
              <a:t>Buscador</a:t>
            </a:r>
            <a:endParaRPr lang="en-AU" sz="1400" dirty="0" smtClean="0"/>
          </a:p>
          <a:p>
            <a:pPr lvl="1"/>
            <a:r>
              <a:rPr lang="en-AU" sz="1400" dirty="0" smtClean="0"/>
              <a:t>Account maintenance</a:t>
            </a:r>
            <a:endParaRPr lang="en-AU" sz="1400" dirty="0"/>
          </a:p>
          <a:p>
            <a:r>
              <a:rPr lang="en-AU" sz="1400" b="1" dirty="0" smtClean="0"/>
              <a:t>Collection:</a:t>
            </a:r>
            <a:endParaRPr lang="en-AU" sz="1400" b="1" dirty="0"/>
          </a:p>
          <a:p>
            <a:pPr lvl="1"/>
            <a:r>
              <a:rPr lang="en-AU" sz="1400" dirty="0" smtClean="0"/>
              <a:t>X1 Social Discovery</a:t>
            </a:r>
          </a:p>
          <a:p>
            <a:pPr lvl="1"/>
            <a:r>
              <a:rPr lang="en-AU" sz="1400" dirty="0" smtClean="0"/>
              <a:t>Social </a:t>
            </a:r>
            <a:r>
              <a:rPr lang="en-AU" sz="1400" dirty="0" err="1" smtClean="0"/>
              <a:t>Evidnce</a:t>
            </a:r>
            <a:endParaRPr lang="en-AU" sz="1400" dirty="0" smtClean="0"/>
          </a:p>
          <a:p>
            <a:pPr lvl="1"/>
            <a:r>
              <a:rPr lang="en-AU" sz="1400" dirty="0" err="1" smtClean="0"/>
              <a:t>Microsystemation’s</a:t>
            </a:r>
            <a:r>
              <a:rPr lang="en-AU" sz="1400" dirty="0" smtClean="0"/>
              <a:t> XRY Cloud Connectors</a:t>
            </a:r>
            <a:endParaRPr lang="en-AU" sz="1400" dirty="0"/>
          </a:p>
          <a:p>
            <a:r>
              <a:rPr lang="en-AU" sz="1400" b="1" dirty="0" smtClean="0"/>
              <a:t>Analysis:</a:t>
            </a:r>
            <a:endParaRPr lang="en-AU" sz="1400" b="1" dirty="0"/>
          </a:p>
          <a:p>
            <a:pPr lvl="1"/>
            <a:r>
              <a:rPr lang="en-AU" sz="1400" dirty="0" smtClean="0"/>
              <a:t>Analysts Notebook </a:t>
            </a:r>
            <a:endParaRPr lang="en-AU" sz="1400" dirty="0"/>
          </a:p>
          <a:p>
            <a:pPr lvl="1"/>
            <a:r>
              <a:rPr lang="en-AU" sz="1400" dirty="0" smtClean="0"/>
              <a:t>SNAPD</a:t>
            </a:r>
          </a:p>
          <a:p>
            <a:pPr lvl="1"/>
            <a:r>
              <a:rPr lang="en-AU" sz="1400" dirty="0" err="1" smtClean="0"/>
              <a:t>NodeXL</a:t>
            </a:r>
            <a:endParaRPr lang="en-AU" sz="1400" dirty="0" smtClean="0"/>
          </a:p>
          <a:p>
            <a:pPr lvl="1"/>
            <a:endParaRPr lang="en-AU" sz="1400" dirty="0"/>
          </a:p>
        </p:txBody>
      </p:sp>
      <p:sp>
        <p:nvSpPr>
          <p:cNvPr id="4" name="Text Placeholder 3"/>
          <p:cNvSpPr>
            <a:spLocks noGrp="1"/>
          </p:cNvSpPr>
          <p:nvPr>
            <p:ph type="body" sz="quarter" idx="13"/>
          </p:nvPr>
        </p:nvSpPr>
        <p:spPr>
          <a:xfrm>
            <a:off x="4841631" y="333376"/>
            <a:ext cx="6725953" cy="358775"/>
          </a:xfrm>
        </p:spPr>
        <p:txBody>
          <a:bodyPr/>
          <a:lstStyle/>
          <a:p>
            <a:r>
              <a:rPr lang="en-AU" dirty="0" smtClean="0"/>
              <a:t>TOOLKIT</a:t>
            </a:r>
            <a:endParaRPr lang="en-AU" dirty="0"/>
          </a:p>
        </p:txBody>
      </p:sp>
      <p:sp>
        <p:nvSpPr>
          <p:cNvPr id="6" name="Footer Placeholder 5"/>
          <p:cNvSpPr>
            <a:spLocks noGrp="1"/>
          </p:cNvSpPr>
          <p:nvPr>
            <p:ph type="ftr" sz="quarter" idx="15"/>
          </p:nvPr>
        </p:nvSpPr>
        <p:spPr/>
        <p:txBody>
          <a:bodyPr/>
          <a:lstStyle/>
          <a:p>
            <a:pPr>
              <a:defRPr/>
            </a:pPr>
            <a:r>
              <a:rPr lang="en-AU" dirty="0"/>
              <a:t>COMMERCIAL IN CONFIDENCE</a:t>
            </a:r>
          </a:p>
        </p:txBody>
      </p:sp>
      <p:sp>
        <p:nvSpPr>
          <p:cNvPr id="7" name="Slide Number Placeholder 6"/>
          <p:cNvSpPr>
            <a:spLocks noGrp="1"/>
          </p:cNvSpPr>
          <p:nvPr>
            <p:ph type="sldNum" sz="quarter" idx="12"/>
          </p:nvPr>
        </p:nvSpPr>
        <p:spPr/>
        <p:txBody>
          <a:bodyPr/>
          <a:lstStyle/>
          <a:p>
            <a:fld id="{A3583582-401E-46A3-BCBE-FA870DD0AEC2}" type="slidenum">
              <a:rPr lang="en-AU" smtClean="0"/>
              <a:pPr/>
              <a:t>19</a:t>
            </a:fld>
            <a:endParaRPr lang="en-AU" dirty="0"/>
          </a:p>
        </p:txBody>
      </p:sp>
      <p:sp>
        <p:nvSpPr>
          <p:cNvPr id="12" name="Date Placeholder 3"/>
          <p:cNvSpPr>
            <a:spLocks noGrp="1"/>
          </p:cNvSpPr>
          <p:nvPr>
            <p:ph type="dt" sz="half" idx="14"/>
          </p:nvPr>
        </p:nvSpPr>
        <p:spPr>
          <a:xfrm>
            <a:off x="838200" y="6206450"/>
            <a:ext cx="1815059" cy="365125"/>
          </a:xfrm>
        </p:spPr>
        <p:txBody>
          <a:bodyPr/>
          <a:lstStyle/>
          <a:p>
            <a:fld id="{A48570F7-0529-44A8-9903-B2BAB1D3EB61}" type="datetime1">
              <a:rPr lang="en-AU"/>
              <a:pPr/>
              <a:t>11/10/2017</a:t>
            </a:fld>
            <a:endParaRPr lang="en-AU" dirty="0"/>
          </a:p>
        </p:txBody>
      </p:sp>
    </p:spTree>
    <p:extLst>
      <p:ext uri="{BB962C8B-B14F-4D97-AF65-F5344CB8AC3E}">
        <p14:creationId xmlns:p14="http://schemas.microsoft.com/office/powerpoint/2010/main" val="2479521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376962" y="6102160"/>
            <a:ext cx="2148345" cy="307777"/>
          </a:xfrm>
          <a:prstGeom prst="rect">
            <a:avLst/>
          </a:prstGeom>
          <a:noFill/>
        </p:spPr>
        <p:txBody>
          <a:bodyPr wrap="none" rtlCol="0" anchor="ctr">
            <a:spAutoFit/>
          </a:bodyPr>
          <a:lstStyle/>
          <a:p>
            <a:pPr algn="ctr"/>
            <a:r>
              <a:rPr lang="en-AU" sz="1400" b="1" dirty="0">
                <a:solidFill>
                  <a:srgbClr val="002060"/>
                </a:solidFill>
                <a:latin typeface="Helvetica" panose="020B0604020202020204" pitchFamily="34" charset="0"/>
                <a:cs typeface="Helvetica" panose="020B0604020202020204" pitchFamily="34" charset="0"/>
              </a:rPr>
              <a:t>WWW.CONSILAD.COM</a:t>
            </a:r>
          </a:p>
        </p:txBody>
      </p:sp>
      <p:sp>
        <p:nvSpPr>
          <p:cNvPr id="6" name="TextBox 5"/>
          <p:cNvSpPr txBox="1"/>
          <p:nvPr/>
        </p:nvSpPr>
        <p:spPr>
          <a:xfrm>
            <a:off x="4376962" y="388710"/>
            <a:ext cx="2886304" cy="369332"/>
          </a:xfrm>
          <a:prstGeom prst="rect">
            <a:avLst/>
          </a:prstGeom>
          <a:noFill/>
        </p:spPr>
        <p:txBody>
          <a:bodyPr wrap="none" rtlCol="0">
            <a:spAutoFit/>
          </a:bodyPr>
          <a:lstStyle/>
          <a:p>
            <a:pPr algn="ctr"/>
            <a:r>
              <a:rPr lang="en-AU" b="1" dirty="0">
                <a:solidFill>
                  <a:srgbClr val="009ED5"/>
                </a:solidFill>
                <a:latin typeface="Helvetica" panose="020B0604020202020204" pitchFamily="34" charset="0"/>
                <a:cs typeface="Helvetica" panose="020B0604020202020204" pitchFamily="34" charset="0"/>
              </a:rPr>
              <a:t>TRUTH OF THE MATTER</a:t>
            </a:r>
          </a:p>
        </p:txBody>
      </p:sp>
      <p:sp>
        <p:nvSpPr>
          <p:cNvPr id="3" name="TextBox 2"/>
          <p:cNvSpPr txBox="1"/>
          <p:nvPr/>
        </p:nvSpPr>
        <p:spPr>
          <a:xfrm>
            <a:off x="1154413" y="2922269"/>
            <a:ext cx="9331401" cy="1015663"/>
          </a:xfrm>
          <a:prstGeom prst="rect">
            <a:avLst/>
          </a:prstGeom>
          <a:noFill/>
        </p:spPr>
        <p:txBody>
          <a:bodyPr wrap="none" rtlCol="0" anchor="ctr">
            <a:spAutoFit/>
          </a:bodyPr>
          <a:lstStyle/>
          <a:p>
            <a:r>
              <a:rPr lang="en-US" sz="6000" b="1" dirty="0" smtClean="0">
                <a:solidFill>
                  <a:schemeClr val="accent1">
                    <a:lumMod val="50000"/>
                  </a:schemeClr>
                </a:solidFill>
                <a:latin typeface="Helvetica" panose="020B0604020202020204" pitchFamily="34" charset="0"/>
                <a:cs typeface="Helvetica" panose="020B0604020202020204" pitchFamily="34" charset="0"/>
              </a:rPr>
              <a:t>Prelude: The Hand Game</a:t>
            </a:r>
            <a:endParaRPr lang="en-US" sz="6000" b="1" dirty="0">
              <a:solidFill>
                <a:schemeClr val="accent1">
                  <a:lumMod val="50000"/>
                </a:schemeClr>
              </a:solidFill>
              <a:latin typeface="Helvetica" panose="020B0604020202020204" pitchFamily="34" charset="0"/>
              <a:cs typeface="Helvetica" panose="020B0604020202020204" pitchFamily="34" charset="0"/>
            </a:endParaRPr>
          </a:p>
        </p:txBody>
      </p:sp>
      <p:sp>
        <p:nvSpPr>
          <p:cNvPr id="7" name="TextBox 6">
            <a:extLst/>
          </p:cNvPr>
          <p:cNvSpPr txBox="1"/>
          <p:nvPr/>
        </p:nvSpPr>
        <p:spPr>
          <a:xfrm>
            <a:off x="7452156" y="6071383"/>
            <a:ext cx="3359613" cy="338554"/>
          </a:xfrm>
          <a:prstGeom prst="rect">
            <a:avLst/>
          </a:prstGeom>
          <a:noFill/>
        </p:spPr>
        <p:txBody>
          <a:bodyPr wrap="square" rtlCol="0" anchor="ctr">
            <a:spAutoFit/>
          </a:bodyPr>
          <a:lstStyle/>
          <a:p>
            <a:pPr algn="l"/>
            <a:r>
              <a:rPr lang="en-AU" sz="1600" b="1" dirty="0">
                <a:latin typeface="Helvetica" panose="020B0604020202020204" pitchFamily="34" charset="0"/>
              </a:rPr>
              <a:t>Sydney, Chicago, Los Angeles</a:t>
            </a:r>
            <a:endParaRPr lang="en-US" sz="1600" b="1" dirty="0">
              <a:latin typeface="Helvetica" panose="020B0604020202020204" pitchFamily="34"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09815" y="5832070"/>
            <a:ext cx="757833" cy="757833"/>
          </a:xfrm>
          <a:prstGeom prst="rect">
            <a:avLst/>
          </a:prstGeom>
        </p:spPr>
      </p:pic>
    </p:spTree>
    <p:extLst>
      <p:ext uri="{BB962C8B-B14F-4D97-AF65-F5344CB8AC3E}">
        <p14:creationId xmlns:p14="http://schemas.microsoft.com/office/powerpoint/2010/main" val="8707778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1800" dirty="0"/>
              <a:t>E</a:t>
            </a:r>
            <a:r>
              <a:rPr lang="en-AU" sz="1800" dirty="0" smtClean="0"/>
              <a:t>xpert interpretation, visualisation and litigation support</a:t>
            </a:r>
            <a:endParaRPr lang="en-AU" sz="1800" dirty="0"/>
          </a:p>
        </p:txBody>
      </p:sp>
      <p:sp>
        <p:nvSpPr>
          <p:cNvPr id="3" name="Content Placeholder 2"/>
          <p:cNvSpPr>
            <a:spLocks noGrp="1"/>
          </p:cNvSpPr>
          <p:nvPr>
            <p:ph idx="1"/>
          </p:nvPr>
        </p:nvSpPr>
        <p:spPr>
          <a:xfrm>
            <a:off x="823384" y="1700263"/>
            <a:ext cx="5272616" cy="3914474"/>
          </a:xfrm>
        </p:spPr>
        <p:txBody>
          <a:bodyPr>
            <a:noAutofit/>
          </a:bodyPr>
          <a:lstStyle/>
          <a:p>
            <a:r>
              <a:rPr lang="en-AU" sz="1400" b="1" dirty="0"/>
              <a:t>Technology – Integrated, </a:t>
            </a:r>
            <a:r>
              <a:rPr lang="en-AU" sz="1400" b="1" dirty="0" smtClean="0"/>
              <a:t>specialised</a:t>
            </a:r>
            <a:r>
              <a:rPr lang="en-AU" sz="1400" b="1" dirty="0"/>
              <a:t>:</a:t>
            </a:r>
          </a:p>
          <a:p>
            <a:pPr lvl="1"/>
            <a:r>
              <a:rPr lang="en-AU" sz="1400" dirty="0"/>
              <a:t>Forensic acquisition of online data allows fast collection of large volumes of data targeted due to some connection to matter.</a:t>
            </a:r>
          </a:p>
          <a:p>
            <a:pPr lvl="1"/>
            <a:r>
              <a:rPr lang="en-AU" sz="1400" dirty="0"/>
              <a:t>Data analytics - filters relevant data from very large data sets.</a:t>
            </a:r>
          </a:p>
          <a:p>
            <a:pPr lvl="1"/>
            <a:r>
              <a:rPr lang="en-AU" sz="1400" dirty="0"/>
              <a:t>eDiscovery includes AI: collates evidence around concepts, allows collaboration, workflow and export in useable formats.</a:t>
            </a:r>
          </a:p>
          <a:p>
            <a:r>
              <a:rPr lang="en-AU" sz="1400" b="1" dirty="0"/>
              <a:t>Specialists:</a:t>
            </a:r>
          </a:p>
          <a:p>
            <a:pPr lvl="1"/>
            <a:r>
              <a:rPr lang="en-AU" sz="1400" dirty="0"/>
              <a:t>Investigators - trained in OSINT and behaviour analysis. </a:t>
            </a:r>
          </a:p>
          <a:p>
            <a:pPr lvl="1"/>
            <a:r>
              <a:rPr lang="en-AU" sz="1400" dirty="0"/>
              <a:t>Data analysts and eDiscovery experts</a:t>
            </a:r>
            <a:r>
              <a:rPr lang="en-AU" sz="1400" dirty="0" smtClean="0"/>
              <a:t>.</a:t>
            </a:r>
          </a:p>
          <a:p>
            <a:pPr lvl="1"/>
            <a:r>
              <a:rPr lang="en-AU" sz="1400" dirty="0" smtClean="0"/>
              <a:t>Interpretation – e.g. psychiatric / medical classification.</a:t>
            </a:r>
            <a:endParaRPr lang="en-AU" sz="1400" dirty="0"/>
          </a:p>
        </p:txBody>
      </p:sp>
      <p:sp>
        <p:nvSpPr>
          <p:cNvPr id="4" name="Text Placeholder 3"/>
          <p:cNvSpPr>
            <a:spLocks noGrp="1"/>
          </p:cNvSpPr>
          <p:nvPr>
            <p:ph type="body" sz="quarter" idx="13"/>
          </p:nvPr>
        </p:nvSpPr>
        <p:spPr>
          <a:xfrm>
            <a:off x="4841631" y="333376"/>
            <a:ext cx="6725953" cy="358775"/>
          </a:xfrm>
        </p:spPr>
        <p:txBody>
          <a:bodyPr/>
          <a:lstStyle/>
          <a:p>
            <a:r>
              <a:rPr lang="en-AU" dirty="0" smtClean="0"/>
              <a:t>VALUED ADDED SERVICES</a:t>
            </a:r>
            <a:endParaRPr lang="en-AU" dirty="0"/>
          </a:p>
        </p:txBody>
      </p:sp>
      <p:sp>
        <p:nvSpPr>
          <p:cNvPr id="6" name="Footer Placeholder 5"/>
          <p:cNvSpPr>
            <a:spLocks noGrp="1"/>
          </p:cNvSpPr>
          <p:nvPr>
            <p:ph type="ftr" sz="quarter" idx="15"/>
          </p:nvPr>
        </p:nvSpPr>
        <p:spPr/>
        <p:txBody>
          <a:bodyPr/>
          <a:lstStyle/>
          <a:p>
            <a:pPr>
              <a:defRPr/>
            </a:pPr>
            <a:r>
              <a:rPr lang="en-AU" dirty="0"/>
              <a:t>COMMERCIAL IN CONFIDENCE</a:t>
            </a:r>
          </a:p>
        </p:txBody>
      </p:sp>
      <p:sp>
        <p:nvSpPr>
          <p:cNvPr id="7" name="Slide Number Placeholder 6"/>
          <p:cNvSpPr>
            <a:spLocks noGrp="1"/>
          </p:cNvSpPr>
          <p:nvPr>
            <p:ph type="sldNum" sz="quarter" idx="12"/>
          </p:nvPr>
        </p:nvSpPr>
        <p:spPr/>
        <p:txBody>
          <a:bodyPr/>
          <a:lstStyle/>
          <a:p>
            <a:fld id="{A3583582-401E-46A3-BCBE-FA870DD0AEC2}" type="slidenum">
              <a:rPr lang="en-AU" smtClean="0"/>
              <a:pPr/>
              <a:t>20</a:t>
            </a:fld>
            <a:endParaRPr lang="en-AU"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67653" y="1464998"/>
            <a:ext cx="2760034" cy="2283031"/>
          </a:xfrm>
          <a:prstGeom prst="rect">
            <a:avLst/>
          </a:prstGeom>
        </p:spPr>
      </p:pic>
      <p:pic>
        <p:nvPicPr>
          <p:cNvPr id="9"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67653" y="4033229"/>
            <a:ext cx="2993907" cy="140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9438984" y="1682119"/>
            <a:ext cx="2429257" cy="1292662"/>
          </a:xfrm>
          <a:prstGeom prst="rect">
            <a:avLst/>
          </a:prstGeom>
          <a:noFill/>
        </p:spPr>
        <p:txBody>
          <a:bodyPr wrap="square" rtlCol="0">
            <a:spAutoFit/>
          </a:bodyPr>
          <a:lstStyle/>
          <a:p>
            <a:r>
              <a:rPr lang="en-AU" sz="1300" b="1" dirty="0">
                <a:solidFill>
                  <a:srgbClr val="00698E"/>
                </a:solidFill>
                <a:latin typeface="Helvetica" panose="020B0604020202020204" pitchFamily="34" charset="0"/>
              </a:rPr>
              <a:t>Social Networks</a:t>
            </a:r>
            <a:r>
              <a:rPr lang="en-AU" sz="1300" dirty="0">
                <a:solidFill>
                  <a:srgbClr val="00698E"/>
                </a:solidFill>
                <a:latin typeface="Helvetica" panose="020B0604020202020204" pitchFamily="34" charset="0"/>
              </a:rPr>
              <a:t>:</a:t>
            </a:r>
          </a:p>
          <a:p>
            <a:pPr marL="285750" indent="-285750">
              <a:buFontTx/>
              <a:buChar char="-"/>
            </a:pPr>
            <a:r>
              <a:rPr lang="en-AU" sz="1300" dirty="0">
                <a:solidFill>
                  <a:srgbClr val="00698E"/>
                </a:solidFill>
                <a:latin typeface="Helvetica" panose="020B0604020202020204" pitchFamily="34" charset="0"/>
              </a:rPr>
              <a:t>Friend / Follow relationships</a:t>
            </a:r>
          </a:p>
          <a:p>
            <a:pPr marL="285750" indent="-285750">
              <a:buFontTx/>
              <a:buChar char="-"/>
            </a:pPr>
            <a:r>
              <a:rPr lang="en-AU" sz="1300" dirty="0">
                <a:solidFill>
                  <a:srgbClr val="00698E"/>
                </a:solidFill>
                <a:latin typeface="Helvetica" panose="020B0604020202020204" pitchFamily="34" charset="0"/>
              </a:rPr>
              <a:t>Messages</a:t>
            </a:r>
          </a:p>
          <a:p>
            <a:pPr marL="285750" indent="-285750">
              <a:buFontTx/>
              <a:buChar char="-"/>
            </a:pPr>
            <a:r>
              <a:rPr lang="en-AU" sz="1300" dirty="0">
                <a:solidFill>
                  <a:srgbClr val="00698E"/>
                </a:solidFill>
                <a:latin typeface="Helvetica" panose="020B0604020202020204" pitchFamily="34" charset="0"/>
              </a:rPr>
              <a:t>Basis of affiliation (school, work, family).</a:t>
            </a:r>
          </a:p>
        </p:txBody>
      </p:sp>
      <p:sp>
        <p:nvSpPr>
          <p:cNvPr id="11" name="TextBox 10"/>
          <p:cNvSpPr txBox="1"/>
          <p:nvPr/>
        </p:nvSpPr>
        <p:spPr>
          <a:xfrm>
            <a:off x="9496586" y="3854977"/>
            <a:ext cx="2465150" cy="1692771"/>
          </a:xfrm>
          <a:prstGeom prst="rect">
            <a:avLst/>
          </a:prstGeom>
          <a:noFill/>
        </p:spPr>
        <p:txBody>
          <a:bodyPr wrap="square" rtlCol="0">
            <a:spAutoFit/>
          </a:bodyPr>
          <a:lstStyle/>
          <a:p>
            <a:r>
              <a:rPr lang="en-AU" sz="1300" b="1" dirty="0">
                <a:solidFill>
                  <a:srgbClr val="00698E"/>
                </a:solidFill>
                <a:latin typeface="Helvetica" panose="020B0604020202020204" pitchFamily="34" charset="0"/>
              </a:rPr>
              <a:t>Geospatial:</a:t>
            </a:r>
          </a:p>
          <a:p>
            <a:pPr marL="285750" indent="-285750">
              <a:buFontTx/>
              <a:buChar char="-"/>
            </a:pPr>
            <a:r>
              <a:rPr lang="en-AU" sz="1300" dirty="0">
                <a:solidFill>
                  <a:srgbClr val="00698E"/>
                </a:solidFill>
                <a:latin typeface="Helvetica" panose="020B0604020202020204" pitchFamily="34" charset="0"/>
              </a:rPr>
              <a:t>Recording of location – public posts</a:t>
            </a:r>
          </a:p>
          <a:p>
            <a:pPr marL="285750" indent="-285750">
              <a:buFontTx/>
              <a:buChar char="-"/>
            </a:pPr>
            <a:r>
              <a:rPr lang="en-AU" sz="1300" dirty="0">
                <a:solidFill>
                  <a:srgbClr val="00698E"/>
                </a:solidFill>
                <a:latin typeface="Helvetica" panose="020B0604020202020204" pitchFamily="34" charset="0"/>
              </a:rPr>
              <a:t>Historic posts from a location</a:t>
            </a:r>
          </a:p>
          <a:p>
            <a:pPr marL="285750" indent="-285750">
              <a:buFontTx/>
              <a:buChar char="-"/>
            </a:pPr>
            <a:r>
              <a:rPr lang="en-AU" sz="1300" dirty="0">
                <a:solidFill>
                  <a:srgbClr val="00698E"/>
                </a:solidFill>
                <a:latin typeface="Helvetica" panose="020B0604020202020204" pitchFamily="34" charset="0"/>
              </a:rPr>
              <a:t>Geospatial representation of collection where geotagged.</a:t>
            </a:r>
          </a:p>
        </p:txBody>
      </p:sp>
      <p:sp>
        <p:nvSpPr>
          <p:cNvPr id="12" name="Date Placeholder 3"/>
          <p:cNvSpPr>
            <a:spLocks noGrp="1"/>
          </p:cNvSpPr>
          <p:nvPr>
            <p:ph type="dt" sz="half" idx="14"/>
          </p:nvPr>
        </p:nvSpPr>
        <p:spPr>
          <a:xfrm>
            <a:off x="838200" y="6206450"/>
            <a:ext cx="1815059" cy="365125"/>
          </a:xfrm>
        </p:spPr>
        <p:txBody>
          <a:bodyPr/>
          <a:lstStyle/>
          <a:p>
            <a:fld id="{A48570F7-0529-44A8-9903-B2BAB1D3EB61}" type="datetime1">
              <a:rPr lang="en-AU"/>
              <a:pPr/>
              <a:t>11/10/2017</a:t>
            </a:fld>
            <a:endParaRPr lang="en-AU" dirty="0"/>
          </a:p>
        </p:txBody>
      </p:sp>
    </p:spTree>
    <p:extLst>
      <p:ext uri="{BB962C8B-B14F-4D97-AF65-F5344CB8AC3E}">
        <p14:creationId xmlns:p14="http://schemas.microsoft.com/office/powerpoint/2010/main" val="18842953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05517" y="3153731"/>
            <a:ext cx="2836595" cy="580926"/>
          </a:xfrm>
        </p:spPr>
        <p:txBody>
          <a:bodyPr>
            <a:noAutofit/>
          </a:bodyPr>
          <a:lstStyle/>
          <a:p>
            <a:r>
              <a:rPr lang="en-AU" sz="3200" dirty="0" smtClean="0">
                <a:latin typeface="Helvetica" pitchFamily="2" charset="0"/>
              </a:rPr>
              <a:t>Case Studies</a:t>
            </a:r>
            <a:endParaRPr lang="en-AU" sz="3200" dirty="0">
              <a:latin typeface="Helvetica" pitchFamily="2" charset="0"/>
            </a:endParaRPr>
          </a:p>
        </p:txBody>
      </p:sp>
      <p:sp>
        <p:nvSpPr>
          <p:cNvPr id="5" name="Text Placeholder 4"/>
          <p:cNvSpPr>
            <a:spLocks noGrp="1"/>
          </p:cNvSpPr>
          <p:nvPr>
            <p:ph type="body" sz="quarter" idx="13"/>
          </p:nvPr>
        </p:nvSpPr>
        <p:spPr>
          <a:xfrm>
            <a:off x="5228568" y="333376"/>
            <a:ext cx="6339016" cy="358775"/>
          </a:xfrm>
        </p:spPr>
        <p:txBody>
          <a:bodyPr/>
          <a:lstStyle/>
          <a:p>
            <a:r>
              <a:rPr lang="en-AU" sz="1800" dirty="0"/>
              <a:t>Open source </a:t>
            </a:r>
            <a:r>
              <a:rPr lang="en-AU" sz="1800" dirty="0" smtClean="0"/>
              <a:t>INTELLIGENCE</a:t>
            </a:r>
            <a:endParaRPr lang="en-AU" sz="2000"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21</a:t>
            </a:fld>
            <a:endParaRPr lang="en-US" dirty="0"/>
          </a:p>
        </p:txBody>
      </p:sp>
      <p:sp>
        <p:nvSpPr>
          <p:cNvPr id="65" name="Footer Placeholder 5"/>
          <p:cNvSpPr>
            <a:spLocks noGrp="1"/>
          </p:cNvSpPr>
          <p:nvPr>
            <p:ph type="ftr" sz="quarter" idx="15"/>
          </p:nvPr>
        </p:nvSpPr>
        <p:spPr>
          <a:xfrm>
            <a:off x="3821444" y="6196238"/>
            <a:ext cx="4204742" cy="365125"/>
          </a:xfrm>
        </p:spPr>
        <p:txBody>
          <a:bodyPr/>
          <a:lstStyle/>
          <a:p>
            <a:pPr>
              <a:defRPr/>
            </a:pPr>
            <a:r>
              <a:rPr lang="en-AU" dirty="0"/>
              <a:t>COMMERCIAL IN CONFIDENCE</a:t>
            </a:r>
          </a:p>
        </p:txBody>
      </p:sp>
      <p:sp>
        <p:nvSpPr>
          <p:cNvPr id="67" name="Date Placeholder 3"/>
          <p:cNvSpPr>
            <a:spLocks noGrp="1"/>
          </p:cNvSpPr>
          <p:nvPr>
            <p:ph type="dt" sz="half" idx="14"/>
          </p:nvPr>
        </p:nvSpPr>
        <p:spPr>
          <a:xfrm>
            <a:off x="838200" y="6206450"/>
            <a:ext cx="1815059" cy="365125"/>
          </a:xfrm>
        </p:spPr>
        <p:txBody>
          <a:bodyPr/>
          <a:lstStyle/>
          <a:p>
            <a:fld id="{A48570F7-0529-44A8-9903-B2BAB1D3EB61}" type="datetime1">
              <a:rPr lang="en-AU"/>
              <a:pPr/>
              <a:t>11/10/2017</a:t>
            </a:fld>
            <a:endParaRPr lang="en-AU" dirty="0"/>
          </a:p>
        </p:txBody>
      </p:sp>
    </p:spTree>
    <p:extLst>
      <p:ext uri="{BB962C8B-B14F-4D97-AF65-F5344CB8AC3E}">
        <p14:creationId xmlns:p14="http://schemas.microsoft.com/office/powerpoint/2010/main" val="20437307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4262" y="896672"/>
            <a:ext cx="6578138" cy="580926"/>
          </a:xfrm>
        </p:spPr>
        <p:txBody>
          <a:bodyPr>
            <a:noAutofit/>
          </a:bodyPr>
          <a:lstStyle/>
          <a:p>
            <a:r>
              <a:rPr lang="en-AU" sz="2000" dirty="0"/>
              <a:t>Motor accident claim where geolocated social media included content of claimant / plaintiff</a:t>
            </a:r>
          </a:p>
        </p:txBody>
      </p:sp>
      <p:pic>
        <p:nvPicPr>
          <p:cNvPr id="8" name="Verandah Jump">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rot="5400000">
            <a:off x="185737" y="1549135"/>
            <a:ext cx="5219700" cy="3914775"/>
          </a:xfrm>
        </p:spPr>
      </p:pic>
      <p:sp>
        <p:nvSpPr>
          <p:cNvPr id="4" name="Text Placeholder 3"/>
          <p:cNvSpPr>
            <a:spLocks noGrp="1"/>
          </p:cNvSpPr>
          <p:nvPr>
            <p:ph type="body" sz="quarter" idx="13"/>
          </p:nvPr>
        </p:nvSpPr>
        <p:spPr>
          <a:xfrm>
            <a:off x="7663372" y="343190"/>
            <a:ext cx="3904211" cy="348962"/>
          </a:xfrm>
        </p:spPr>
        <p:txBody>
          <a:bodyPr/>
          <a:lstStyle/>
          <a:p>
            <a:r>
              <a:rPr lang="en-AU" dirty="0"/>
              <a:t>CASE STUDY 1 - PROVENANCE</a:t>
            </a:r>
          </a:p>
        </p:txBody>
      </p:sp>
      <p:sp>
        <p:nvSpPr>
          <p:cNvPr id="5" name="Date Placeholder 4"/>
          <p:cNvSpPr>
            <a:spLocks noGrp="1"/>
          </p:cNvSpPr>
          <p:nvPr>
            <p:ph type="dt" sz="half" idx="14"/>
          </p:nvPr>
        </p:nvSpPr>
        <p:spPr/>
        <p:txBody>
          <a:bodyPr/>
          <a:lstStyle/>
          <a:p>
            <a:pPr>
              <a:defRPr/>
            </a:pPr>
            <a:endParaRPr lang="en-AU" dirty="0"/>
          </a:p>
        </p:txBody>
      </p:sp>
      <p:sp>
        <p:nvSpPr>
          <p:cNvPr id="7" name="Slide Number Placeholder 6"/>
          <p:cNvSpPr>
            <a:spLocks noGrp="1"/>
          </p:cNvSpPr>
          <p:nvPr>
            <p:ph type="sldNum" sz="quarter" idx="12"/>
          </p:nvPr>
        </p:nvSpPr>
        <p:spPr/>
        <p:txBody>
          <a:bodyPr/>
          <a:lstStyle/>
          <a:p>
            <a:fld id="{A3583582-401E-46A3-BCBE-FA870DD0AEC2}" type="slidenum">
              <a:rPr lang="en-AU" smtClean="0"/>
              <a:pPr/>
              <a:t>22</a:t>
            </a:fld>
            <a:endParaRPr lang="en-AU" dirty="0"/>
          </a:p>
        </p:txBody>
      </p:sp>
      <p:sp>
        <p:nvSpPr>
          <p:cNvPr id="9" name="Speech Bubble: Rectangle 8"/>
          <p:cNvSpPr/>
          <p:nvPr/>
        </p:nvSpPr>
        <p:spPr>
          <a:xfrm>
            <a:off x="5459104" y="1682119"/>
            <a:ext cx="6108480" cy="3343476"/>
          </a:xfrm>
          <a:prstGeom prst="wedgeRectCallout">
            <a:avLst>
              <a:gd name="adj1" fmla="val -63280"/>
              <a:gd name="adj2" fmla="val 6692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b="1" dirty="0">
                <a:solidFill>
                  <a:schemeClr val="tx1"/>
                </a:solidFill>
                <a:latin typeface="Helvetica" pitchFamily="2" charset="0"/>
              </a:rPr>
              <a:t>Question: Did the event in video post-date the claimed date of injury?</a:t>
            </a:r>
          </a:p>
          <a:p>
            <a:endParaRPr lang="en-AU" b="1" dirty="0">
              <a:solidFill>
                <a:schemeClr val="tx1"/>
              </a:solidFill>
              <a:latin typeface="Helvetica" pitchFamily="2" charset="0"/>
            </a:endParaRPr>
          </a:p>
          <a:p>
            <a:r>
              <a:rPr lang="en-AU" b="1" dirty="0">
                <a:solidFill>
                  <a:schemeClr val="tx1"/>
                </a:solidFill>
                <a:latin typeface="Helvetica" pitchFamily="2" charset="0"/>
              </a:rPr>
              <a:t>Issues: social media metadata:</a:t>
            </a:r>
          </a:p>
          <a:p>
            <a:pPr marL="457200" indent="-457200">
              <a:buFontTx/>
              <a:buChar char="-"/>
            </a:pPr>
            <a:r>
              <a:rPr lang="en-AU" b="1" dirty="0">
                <a:solidFill>
                  <a:schemeClr val="tx1"/>
                </a:solidFill>
                <a:latin typeface="Helvetica" pitchFamily="2" charset="0"/>
              </a:rPr>
              <a:t>Original metadata stripped and replaced as posted / uploaded</a:t>
            </a:r>
          </a:p>
          <a:p>
            <a:pPr marL="457200" indent="-457200">
              <a:buFontTx/>
              <a:buChar char="-"/>
            </a:pPr>
            <a:r>
              <a:rPr lang="en-AU" b="1" dirty="0">
                <a:solidFill>
                  <a:schemeClr val="tx1"/>
                </a:solidFill>
                <a:latin typeface="Helvetica" pitchFamily="2" charset="0"/>
              </a:rPr>
              <a:t>Replaced with upload date / time / location</a:t>
            </a:r>
          </a:p>
          <a:p>
            <a:pPr marL="457200" indent="-457200">
              <a:buFontTx/>
              <a:buChar char="-"/>
            </a:pPr>
            <a:r>
              <a:rPr lang="en-AU" b="1" dirty="0">
                <a:solidFill>
                  <a:schemeClr val="tx1"/>
                </a:solidFill>
                <a:latin typeface="Helvetica" pitchFamily="2" charset="0"/>
              </a:rPr>
              <a:t>= Unreliable</a:t>
            </a:r>
          </a:p>
          <a:p>
            <a:pPr marL="457200" indent="-457200">
              <a:buFontTx/>
              <a:buChar char="-"/>
            </a:pPr>
            <a:endParaRPr lang="en-AU" b="1" dirty="0">
              <a:solidFill>
                <a:schemeClr val="tx1"/>
              </a:solidFill>
              <a:latin typeface="Helvetica" pitchFamily="2" charset="0"/>
            </a:endParaRPr>
          </a:p>
          <a:p>
            <a:r>
              <a:rPr lang="en-AU" b="1" dirty="0">
                <a:solidFill>
                  <a:schemeClr val="tx1"/>
                </a:solidFill>
                <a:latin typeface="Helvetica" pitchFamily="2" charset="0"/>
              </a:rPr>
              <a:t>Process: Look for other corroboration within the data and posts, contemporaneous comments and reactions etc.</a:t>
            </a:r>
          </a:p>
        </p:txBody>
      </p:sp>
    </p:spTree>
    <p:extLst>
      <p:ext uri="{BB962C8B-B14F-4D97-AF65-F5344CB8AC3E}">
        <p14:creationId xmlns:p14="http://schemas.microsoft.com/office/powerpoint/2010/main" val="267942965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3187" y="880233"/>
            <a:ext cx="10744200" cy="580926"/>
          </a:xfrm>
        </p:spPr>
        <p:txBody>
          <a:bodyPr>
            <a:noAutofit/>
          </a:bodyPr>
          <a:lstStyle/>
          <a:p>
            <a:r>
              <a:rPr lang="en-AU" sz="2000" dirty="0"/>
              <a:t>Connections between parties evident from Facebook Friendships and Messages</a:t>
            </a:r>
          </a:p>
        </p:txBody>
      </p:sp>
      <p:pic>
        <p:nvPicPr>
          <p:cNvPr id="9" name="Content Placeholder 8"/>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63187" y="1670007"/>
            <a:ext cx="4643186" cy="3914775"/>
          </a:xfrm>
        </p:spPr>
      </p:pic>
      <p:sp>
        <p:nvSpPr>
          <p:cNvPr id="4" name="Text Placeholder 3"/>
          <p:cNvSpPr>
            <a:spLocks noGrp="1"/>
          </p:cNvSpPr>
          <p:nvPr>
            <p:ph type="body" sz="quarter" idx="13"/>
          </p:nvPr>
        </p:nvSpPr>
        <p:spPr>
          <a:xfrm>
            <a:off x="7481532" y="243775"/>
            <a:ext cx="4566535" cy="427609"/>
          </a:xfrm>
        </p:spPr>
        <p:txBody>
          <a:bodyPr/>
          <a:lstStyle/>
          <a:p>
            <a:r>
              <a:rPr lang="en-AU" sz="2000" dirty="0"/>
              <a:t>CASE STUDY 2 - Connectedness</a:t>
            </a:r>
          </a:p>
        </p:txBody>
      </p:sp>
      <p:sp>
        <p:nvSpPr>
          <p:cNvPr id="5" name="Date Placeholder 4"/>
          <p:cNvSpPr>
            <a:spLocks noGrp="1"/>
          </p:cNvSpPr>
          <p:nvPr>
            <p:ph type="dt" sz="half" idx="14"/>
          </p:nvPr>
        </p:nvSpPr>
        <p:spPr/>
        <p:txBody>
          <a:bodyPr/>
          <a:lstStyle/>
          <a:p>
            <a:pPr>
              <a:defRPr/>
            </a:pPr>
            <a:endParaRPr lang="en-AU" dirty="0"/>
          </a:p>
        </p:txBody>
      </p:sp>
      <p:sp>
        <p:nvSpPr>
          <p:cNvPr id="7" name="Slide Number Placeholder 6"/>
          <p:cNvSpPr>
            <a:spLocks noGrp="1"/>
          </p:cNvSpPr>
          <p:nvPr>
            <p:ph type="sldNum" sz="quarter" idx="12"/>
          </p:nvPr>
        </p:nvSpPr>
        <p:spPr/>
        <p:txBody>
          <a:bodyPr/>
          <a:lstStyle/>
          <a:p>
            <a:fld id="{A3583582-401E-46A3-BCBE-FA870DD0AEC2}" type="slidenum">
              <a:rPr lang="en-AU" smtClean="0"/>
              <a:pPr/>
              <a:t>23</a:t>
            </a:fld>
            <a:endParaRPr lang="en-AU" dirty="0"/>
          </a:p>
        </p:txBody>
      </p:sp>
      <p:sp>
        <p:nvSpPr>
          <p:cNvPr id="3" name="TextBox 2"/>
          <p:cNvSpPr txBox="1"/>
          <p:nvPr/>
        </p:nvSpPr>
        <p:spPr>
          <a:xfrm>
            <a:off x="6579138" y="2182215"/>
            <a:ext cx="184731" cy="646331"/>
          </a:xfrm>
          <a:prstGeom prst="rect">
            <a:avLst/>
          </a:prstGeom>
          <a:noFill/>
        </p:spPr>
        <p:txBody>
          <a:bodyPr wrap="none" rtlCol="0">
            <a:spAutoFit/>
          </a:bodyPr>
          <a:lstStyle/>
          <a:p>
            <a:endParaRPr lang="en-AU" dirty="0"/>
          </a:p>
          <a:p>
            <a:endParaRPr lang="en-AU" dirty="0"/>
          </a:p>
        </p:txBody>
      </p:sp>
      <p:sp>
        <p:nvSpPr>
          <p:cNvPr id="10" name="Speech Bubble: Rectangle 9"/>
          <p:cNvSpPr/>
          <p:nvPr/>
        </p:nvSpPr>
        <p:spPr>
          <a:xfrm>
            <a:off x="5935287" y="1670007"/>
            <a:ext cx="6112780" cy="4118747"/>
          </a:xfrm>
          <a:prstGeom prst="wedgeRectCallout">
            <a:avLst>
              <a:gd name="adj1" fmla="val -82274"/>
              <a:gd name="adj2" fmla="val -676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dirty="0">
                <a:solidFill>
                  <a:schemeClr val="tx1"/>
                </a:solidFill>
                <a:latin typeface="Helvetica" pitchFamily="2" charset="0"/>
              </a:rPr>
              <a:t>Case Study:</a:t>
            </a:r>
          </a:p>
          <a:p>
            <a:pPr marL="285750" indent="-285750">
              <a:buFont typeface="Arial" panose="020B0604020202020204" pitchFamily="34" charset="0"/>
              <a:buChar char="•"/>
            </a:pPr>
            <a:r>
              <a:rPr lang="en-AU" dirty="0">
                <a:solidFill>
                  <a:schemeClr val="tx1"/>
                </a:solidFill>
                <a:latin typeface="Helvetica" pitchFamily="2" charset="0"/>
              </a:rPr>
              <a:t>Complainants in assault case denied knowing each other</a:t>
            </a:r>
          </a:p>
          <a:p>
            <a:pPr marL="285750" indent="-285750">
              <a:buFont typeface="Arial" panose="020B0604020202020204" pitchFamily="34" charset="0"/>
              <a:buChar char="•"/>
            </a:pPr>
            <a:r>
              <a:rPr lang="en-AU" dirty="0">
                <a:solidFill>
                  <a:schemeClr val="tx1"/>
                </a:solidFill>
                <a:latin typeface="Helvetica" pitchFamily="2" charset="0"/>
              </a:rPr>
              <a:t>Defence suspected collusion</a:t>
            </a:r>
          </a:p>
          <a:p>
            <a:pPr marL="285750" indent="-285750">
              <a:buFont typeface="Arial" panose="020B0604020202020204" pitchFamily="34" charset="0"/>
              <a:buChar char="•"/>
            </a:pPr>
            <a:r>
              <a:rPr lang="en-AU" dirty="0">
                <a:solidFill>
                  <a:schemeClr val="tx1"/>
                </a:solidFill>
                <a:latin typeface="Helvetica" pitchFamily="2" charset="0"/>
              </a:rPr>
              <a:t>Assertions of connection were tested.</a:t>
            </a:r>
          </a:p>
          <a:p>
            <a:endParaRPr lang="en-AU" dirty="0">
              <a:solidFill>
                <a:schemeClr val="tx1"/>
              </a:solidFill>
              <a:latin typeface="Helvetica" pitchFamily="2" charset="0"/>
            </a:endParaRPr>
          </a:p>
          <a:p>
            <a:r>
              <a:rPr lang="en-AU" dirty="0">
                <a:solidFill>
                  <a:schemeClr val="tx1"/>
                </a:solidFill>
                <a:latin typeface="Helvetica" pitchFamily="2" charset="0"/>
              </a:rPr>
              <a:t>Engagement:</a:t>
            </a:r>
          </a:p>
          <a:p>
            <a:pPr marL="285750" indent="-285750">
              <a:buFont typeface="Arial" panose="020B0604020202020204" pitchFamily="34" charset="0"/>
              <a:buChar char="•"/>
            </a:pPr>
            <a:r>
              <a:rPr lang="en-AU" dirty="0">
                <a:solidFill>
                  <a:schemeClr val="tx1"/>
                </a:solidFill>
                <a:latin typeface="Helvetica" pitchFamily="2" charset="0"/>
              </a:rPr>
              <a:t>Search for relevant online activity and sources of data</a:t>
            </a:r>
          </a:p>
          <a:p>
            <a:pPr marL="285750" indent="-285750">
              <a:buFont typeface="Arial" panose="020B0604020202020204" pitchFamily="34" charset="0"/>
              <a:buChar char="•"/>
            </a:pPr>
            <a:r>
              <a:rPr lang="en-AU" dirty="0">
                <a:solidFill>
                  <a:schemeClr val="tx1"/>
                </a:solidFill>
                <a:latin typeface="Helvetica" pitchFamily="2" charset="0"/>
              </a:rPr>
              <a:t>Collection of social network data showing friendships, comments and micro posts such as “likes”</a:t>
            </a:r>
          </a:p>
          <a:p>
            <a:pPr marL="285750" indent="-285750">
              <a:buFont typeface="Arial" panose="020B0604020202020204" pitchFamily="34" charset="0"/>
              <a:buChar char="•"/>
            </a:pPr>
            <a:r>
              <a:rPr lang="en-AU" dirty="0">
                <a:solidFill>
                  <a:schemeClr val="tx1"/>
                </a:solidFill>
                <a:latin typeface="Helvetica" pitchFamily="2" charset="0"/>
              </a:rPr>
              <a:t>Trial graphics and presentation</a:t>
            </a:r>
          </a:p>
          <a:p>
            <a:pPr marL="742950" lvl="1" indent="-285750">
              <a:buFont typeface="Arial" panose="020B0604020202020204" pitchFamily="34" charset="0"/>
              <a:buChar char="•"/>
            </a:pPr>
            <a:r>
              <a:rPr lang="en-AU" dirty="0">
                <a:solidFill>
                  <a:schemeClr val="tx1"/>
                </a:solidFill>
                <a:latin typeface="Helvetica" pitchFamily="2" charset="0"/>
              </a:rPr>
              <a:t>Indications of linking activity</a:t>
            </a:r>
          </a:p>
          <a:p>
            <a:pPr marL="742950" lvl="1" indent="-285750">
              <a:buFont typeface="Arial" panose="020B0604020202020204" pitchFamily="34" charset="0"/>
              <a:buChar char="•"/>
            </a:pPr>
            <a:r>
              <a:rPr lang="en-AU" dirty="0">
                <a:solidFill>
                  <a:schemeClr val="tx1"/>
                </a:solidFill>
                <a:latin typeface="Helvetica" pitchFamily="2" charset="0"/>
              </a:rPr>
              <a:t>Intensity of connection indicated</a:t>
            </a:r>
          </a:p>
          <a:p>
            <a:pPr marL="742950" lvl="1" indent="-285750">
              <a:buFont typeface="Arial" panose="020B0604020202020204" pitchFamily="34" charset="0"/>
              <a:buChar char="•"/>
            </a:pPr>
            <a:r>
              <a:rPr lang="en-AU" dirty="0">
                <a:solidFill>
                  <a:schemeClr val="tx1"/>
                </a:solidFill>
                <a:latin typeface="Helvetica" pitchFamily="2" charset="0"/>
              </a:rPr>
              <a:t>Issues include the circumstantial nature of data e.g. control of accounts.</a:t>
            </a:r>
          </a:p>
        </p:txBody>
      </p:sp>
    </p:spTree>
    <p:extLst>
      <p:ext uri="{BB962C8B-B14F-4D97-AF65-F5344CB8AC3E}">
        <p14:creationId xmlns:p14="http://schemas.microsoft.com/office/powerpoint/2010/main" val="14975773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3187" y="880233"/>
            <a:ext cx="10744200" cy="580926"/>
          </a:xfrm>
        </p:spPr>
        <p:txBody>
          <a:bodyPr>
            <a:noAutofit/>
          </a:bodyPr>
          <a:lstStyle/>
          <a:p>
            <a:r>
              <a:rPr lang="en-AU" sz="2000" dirty="0"/>
              <a:t>HMAS Newcastle – Assault. Our work is credited with identification of content and identification of witnesses in relation to this matter</a:t>
            </a:r>
          </a:p>
        </p:txBody>
      </p:sp>
      <p:sp>
        <p:nvSpPr>
          <p:cNvPr id="4" name="Text Placeholder 3"/>
          <p:cNvSpPr>
            <a:spLocks noGrp="1"/>
          </p:cNvSpPr>
          <p:nvPr>
            <p:ph type="body" sz="quarter" idx="13"/>
          </p:nvPr>
        </p:nvSpPr>
        <p:spPr>
          <a:xfrm>
            <a:off x="7223880" y="178773"/>
            <a:ext cx="4566535" cy="427609"/>
          </a:xfrm>
        </p:spPr>
        <p:txBody>
          <a:bodyPr/>
          <a:lstStyle/>
          <a:p>
            <a:r>
              <a:rPr lang="en-AU" sz="2000" dirty="0"/>
              <a:t>CASE STUDY 3 - CONTENT</a:t>
            </a:r>
          </a:p>
        </p:txBody>
      </p:sp>
      <p:sp>
        <p:nvSpPr>
          <p:cNvPr id="5" name="Date Placeholder 4"/>
          <p:cNvSpPr>
            <a:spLocks noGrp="1"/>
          </p:cNvSpPr>
          <p:nvPr>
            <p:ph type="dt" sz="half" idx="14"/>
          </p:nvPr>
        </p:nvSpPr>
        <p:spPr/>
        <p:txBody>
          <a:bodyPr/>
          <a:lstStyle/>
          <a:p>
            <a:pPr>
              <a:defRPr/>
            </a:pPr>
            <a:endParaRPr lang="en-AU" dirty="0"/>
          </a:p>
        </p:txBody>
      </p:sp>
      <p:sp>
        <p:nvSpPr>
          <p:cNvPr id="7" name="Slide Number Placeholder 6"/>
          <p:cNvSpPr>
            <a:spLocks noGrp="1"/>
          </p:cNvSpPr>
          <p:nvPr>
            <p:ph type="sldNum" sz="quarter" idx="12"/>
          </p:nvPr>
        </p:nvSpPr>
        <p:spPr/>
        <p:txBody>
          <a:bodyPr/>
          <a:lstStyle/>
          <a:p>
            <a:fld id="{A3583582-401E-46A3-BCBE-FA870DD0AEC2}" type="slidenum">
              <a:rPr lang="en-AU" smtClean="0"/>
              <a:pPr/>
              <a:t>24</a:t>
            </a:fld>
            <a:endParaRPr lang="en-AU" dirty="0"/>
          </a:p>
        </p:txBody>
      </p:sp>
      <p:sp>
        <p:nvSpPr>
          <p:cNvPr id="3" name="TextBox 2"/>
          <p:cNvSpPr txBox="1"/>
          <p:nvPr/>
        </p:nvSpPr>
        <p:spPr>
          <a:xfrm>
            <a:off x="6579138" y="2182215"/>
            <a:ext cx="184731" cy="646331"/>
          </a:xfrm>
          <a:prstGeom prst="rect">
            <a:avLst/>
          </a:prstGeom>
          <a:noFill/>
        </p:spPr>
        <p:txBody>
          <a:bodyPr wrap="none" rtlCol="0">
            <a:spAutoFit/>
          </a:bodyPr>
          <a:lstStyle/>
          <a:p>
            <a:endParaRPr lang="en-AU" dirty="0"/>
          </a:p>
          <a:p>
            <a:endParaRPr lang="en-AU" dirty="0"/>
          </a:p>
        </p:txBody>
      </p:sp>
      <p:pic>
        <p:nvPicPr>
          <p:cNvPr id="8" name="Picture 7"/>
          <p:cNvPicPr>
            <a:picLocks noChangeAspect="1"/>
          </p:cNvPicPr>
          <p:nvPr/>
        </p:nvPicPr>
        <p:blipFill>
          <a:blip r:embed="rId3"/>
          <a:stretch>
            <a:fillRect/>
          </a:stretch>
        </p:blipFill>
        <p:spPr>
          <a:xfrm>
            <a:off x="563187" y="1606989"/>
            <a:ext cx="4461620" cy="4656735"/>
          </a:xfrm>
          <a:prstGeom prst="rect">
            <a:avLst/>
          </a:prstGeom>
        </p:spPr>
      </p:pic>
      <p:pic>
        <p:nvPicPr>
          <p:cNvPr id="11" name="Picture 10"/>
          <p:cNvPicPr>
            <a:picLocks noChangeAspect="1"/>
          </p:cNvPicPr>
          <p:nvPr/>
        </p:nvPicPr>
        <p:blipFill>
          <a:blip r:embed="rId4"/>
          <a:stretch>
            <a:fillRect/>
          </a:stretch>
        </p:blipFill>
        <p:spPr>
          <a:xfrm>
            <a:off x="5525874" y="1578035"/>
            <a:ext cx="5555458" cy="4185247"/>
          </a:xfrm>
          <a:prstGeom prst="rect">
            <a:avLst/>
          </a:prstGeom>
        </p:spPr>
      </p:pic>
      <p:sp>
        <p:nvSpPr>
          <p:cNvPr id="6" name="TextBox 5"/>
          <p:cNvSpPr txBox="1"/>
          <p:nvPr/>
        </p:nvSpPr>
        <p:spPr>
          <a:xfrm>
            <a:off x="3369924" y="6202243"/>
            <a:ext cx="5992731" cy="369332"/>
          </a:xfrm>
          <a:prstGeom prst="rect">
            <a:avLst/>
          </a:prstGeom>
          <a:noFill/>
        </p:spPr>
        <p:txBody>
          <a:bodyPr wrap="none" rtlCol="0">
            <a:spAutoFit/>
          </a:bodyPr>
          <a:lstStyle/>
          <a:p>
            <a:r>
              <a:rPr lang="en-GB" dirty="0">
                <a:solidFill>
                  <a:schemeClr val="accent1">
                    <a:lumMod val="50000"/>
                  </a:schemeClr>
                </a:solidFill>
              </a:rPr>
              <a:t>Data volume was 970K items = desktop wouldn’t have worked</a:t>
            </a:r>
            <a:endParaRPr lang="en-AU" dirty="0"/>
          </a:p>
        </p:txBody>
      </p:sp>
    </p:spTree>
    <p:extLst>
      <p:ext uri="{BB962C8B-B14F-4D97-AF65-F5344CB8AC3E}">
        <p14:creationId xmlns:p14="http://schemas.microsoft.com/office/powerpoint/2010/main" val="36483350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Mapping and metadata can be important indicators of patterns for movement which are evident from social media posts</a:t>
            </a:r>
            <a:endParaRPr lang="en-AU" dirty="0"/>
          </a:p>
        </p:txBody>
      </p:sp>
      <p:sp>
        <p:nvSpPr>
          <p:cNvPr id="4" name="Text Placeholder 3"/>
          <p:cNvSpPr>
            <a:spLocks noGrp="1"/>
          </p:cNvSpPr>
          <p:nvPr>
            <p:ph type="body" sz="quarter" idx="13"/>
          </p:nvPr>
        </p:nvSpPr>
        <p:spPr>
          <a:xfrm>
            <a:off x="6905297" y="333376"/>
            <a:ext cx="4662287" cy="390280"/>
          </a:xfrm>
        </p:spPr>
        <p:txBody>
          <a:bodyPr/>
          <a:lstStyle/>
          <a:p>
            <a:r>
              <a:rPr lang="en-GB" dirty="0" smtClean="0"/>
              <a:t>CASE STUDY 4 – GEOLOCATION DATA</a:t>
            </a:r>
            <a:endParaRPr lang="en-AU" dirty="0"/>
          </a:p>
        </p:txBody>
      </p:sp>
      <p:sp>
        <p:nvSpPr>
          <p:cNvPr id="5" name="Date Placeholder 4"/>
          <p:cNvSpPr>
            <a:spLocks noGrp="1"/>
          </p:cNvSpPr>
          <p:nvPr>
            <p:ph type="dt" sz="half" idx="14"/>
          </p:nvPr>
        </p:nvSpPr>
        <p:spPr/>
        <p:txBody>
          <a:bodyPr/>
          <a:lstStyle/>
          <a:p>
            <a:pPr>
              <a:defRPr/>
            </a:pPr>
            <a:fld id="{0FB3C877-7A82-4435-82BF-3F91C27747D7}" type="datetime1">
              <a:rPr lang="en-AU" smtClean="0"/>
              <a:t>11/10/2017</a:t>
            </a:fld>
            <a:endParaRPr lang="en-AU" dirty="0"/>
          </a:p>
        </p:txBody>
      </p:sp>
      <p:sp>
        <p:nvSpPr>
          <p:cNvPr id="6" name="Slide Number Placeholder 5"/>
          <p:cNvSpPr>
            <a:spLocks noGrp="1"/>
          </p:cNvSpPr>
          <p:nvPr>
            <p:ph type="sldNum" sz="quarter" idx="12"/>
          </p:nvPr>
        </p:nvSpPr>
        <p:spPr/>
        <p:txBody>
          <a:bodyPr/>
          <a:lstStyle/>
          <a:p>
            <a:fld id="{A3583582-401E-46A3-BCBE-FA870DD0AEC2}" type="slidenum">
              <a:rPr lang="en-AU" smtClean="0"/>
              <a:pPr/>
              <a:t>25</a:t>
            </a:fld>
            <a:endParaRPr lang="en-AU" dirty="0"/>
          </a:p>
        </p:txBody>
      </p:sp>
      <p:pic>
        <p:nvPicPr>
          <p:cNvPr id="7" name="Picture 6"/>
          <p:cNvPicPr>
            <a:picLocks noChangeAspect="1"/>
          </p:cNvPicPr>
          <p:nvPr/>
        </p:nvPicPr>
        <p:blipFill>
          <a:blip r:embed="rId2"/>
          <a:stretch>
            <a:fillRect/>
          </a:stretch>
        </p:blipFill>
        <p:spPr>
          <a:xfrm>
            <a:off x="926336" y="1650614"/>
            <a:ext cx="5483732" cy="2734099"/>
          </a:xfrm>
          <a:prstGeom prst="rect">
            <a:avLst/>
          </a:prstGeom>
        </p:spPr>
      </p:pic>
      <p:pic>
        <p:nvPicPr>
          <p:cNvPr id="8" name="Picture 7"/>
          <p:cNvPicPr>
            <a:picLocks noChangeAspect="1"/>
          </p:cNvPicPr>
          <p:nvPr/>
        </p:nvPicPr>
        <p:blipFill>
          <a:blip r:embed="rId3"/>
          <a:stretch>
            <a:fillRect/>
          </a:stretch>
        </p:blipFill>
        <p:spPr>
          <a:xfrm>
            <a:off x="6687239" y="1682119"/>
            <a:ext cx="4760088" cy="2679930"/>
          </a:xfrm>
          <a:prstGeom prst="rect">
            <a:avLst/>
          </a:prstGeom>
        </p:spPr>
      </p:pic>
    </p:spTree>
    <p:extLst>
      <p:ext uri="{BB962C8B-B14F-4D97-AF65-F5344CB8AC3E}">
        <p14:creationId xmlns:p14="http://schemas.microsoft.com/office/powerpoint/2010/main" val="104677800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AU" dirty="0"/>
              <a:t>Describe activity….</a:t>
            </a:r>
          </a:p>
        </p:txBody>
      </p:sp>
      <p:sp>
        <p:nvSpPr>
          <p:cNvPr id="2" name="Text Placeholder 1"/>
          <p:cNvSpPr>
            <a:spLocks noGrp="1"/>
          </p:cNvSpPr>
          <p:nvPr>
            <p:ph type="body" sz="quarter" idx="13"/>
          </p:nvPr>
        </p:nvSpPr>
        <p:spPr>
          <a:xfrm>
            <a:off x="6589987" y="333376"/>
            <a:ext cx="4977598" cy="419349"/>
          </a:xfrm>
        </p:spPr>
        <p:txBody>
          <a:bodyPr/>
          <a:lstStyle/>
          <a:p>
            <a:r>
              <a:rPr lang="en-GB" sz="1800" dirty="0" smtClean="0"/>
              <a:t>CASE STUDY 5 - </a:t>
            </a:r>
            <a:r>
              <a:rPr lang="en-GB" sz="1800" dirty="0" err="1" smtClean="0"/>
              <a:t>Ebay</a:t>
            </a:r>
            <a:r>
              <a:rPr lang="en-GB" sz="1800" dirty="0" smtClean="0"/>
              <a:t> </a:t>
            </a:r>
            <a:r>
              <a:rPr lang="en-GB" sz="1800" dirty="0"/>
              <a:t>listing activity</a:t>
            </a:r>
            <a:endParaRPr lang="en-AU" sz="1800" dirty="0"/>
          </a:p>
        </p:txBody>
      </p:sp>
      <p:sp>
        <p:nvSpPr>
          <p:cNvPr id="5" name="Slide Number Placeholder 4"/>
          <p:cNvSpPr>
            <a:spLocks noGrp="1"/>
          </p:cNvSpPr>
          <p:nvPr>
            <p:ph type="sldNum" sz="quarter" idx="12"/>
          </p:nvPr>
        </p:nvSpPr>
        <p:spPr/>
        <p:txBody>
          <a:bodyPr/>
          <a:lstStyle/>
          <a:p>
            <a:pPr>
              <a:defRPr/>
            </a:pPr>
            <a:fld id="{46840EBC-E135-4DD7-8958-06C7908BAA4B}" type="slidenum">
              <a:rPr lang="en-AU" smtClean="0"/>
              <a:pPr>
                <a:defRPr/>
              </a:pPr>
              <a:t>26</a:t>
            </a:fld>
            <a:endParaRPr lang="en-AU" dirty="0"/>
          </a:p>
        </p:txBody>
      </p:sp>
      <p:graphicFrame>
        <p:nvGraphicFramePr>
          <p:cNvPr id="10" name="Chart 9"/>
          <p:cNvGraphicFramePr>
            <a:graphicFrameLocks/>
          </p:cNvGraphicFramePr>
          <p:nvPr>
            <p:extLst/>
          </p:nvPr>
        </p:nvGraphicFramePr>
        <p:xfrm>
          <a:off x="1959119" y="1621545"/>
          <a:ext cx="8169329" cy="509993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652776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AU" dirty="0"/>
              <a:t>We were provided with a sample of messages by eBay relating to activity between March 2015 and December 2015</a:t>
            </a:r>
          </a:p>
        </p:txBody>
      </p:sp>
      <p:sp>
        <p:nvSpPr>
          <p:cNvPr id="5" name="Slide Number Placeholder 4"/>
          <p:cNvSpPr>
            <a:spLocks noGrp="1"/>
          </p:cNvSpPr>
          <p:nvPr>
            <p:ph type="sldNum" sz="quarter" idx="12"/>
          </p:nvPr>
        </p:nvSpPr>
        <p:spPr/>
        <p:txBody>
          <a:bodyPr/>
          <a:lstStyle/>
          <a:p>
            <a:pPr>
              <a:defRPr/>
            </a:pPr>
            <a:fld id="{46840EBC-E135-4DD7-8958-06C7908BAA4B}" type="slidenum">
              <a:rPr lang="en-AU" smtClean="0"/>
              <a:pPr>
                <a:defRPr/>
              </a:pPr>
              <a:t>27</a:t>
            </a:fld>
            <a:endParaRPr lang="en-AU" dirty="0"/>
          </a:p>
        </p:txBody>
      </p:sp>
      <p:graphicFrame>
        <p:nvGraphicFramePr>
          <p:cNvPr id="9" name="Chart 8"/>
          <p:cNvGraphicFramePr>
            <a:graphicFrameLocks/>
          </p:cNvGraphicFramePr>
          <p:nvPr>
            <p:extLst/>
          </p:nvPr>
        </p:nvGraphicFramePr>
        <p:xfrm>
          <a:off x="1981200" y="1809750"/>
          <a:ext cx="8229600" cy="3821112"/>
        </p:xfrm>
        <a:graphic>
          <a:graphicData uri="http://schemas.openxmlformats.org/drawingml/2006/chart">
            <c:chart xmlns:c="http://schemas.openxmlformats.org/drawingml/2006/chart" xmlns:r="http://schemas.openxmlformats.org/officeDocument/2006/relationships" r:id="rId2"/>
          </a:graphicData>
        </a:graphic>
      </p:graphicFrame>
      <p:sp>
        <p:nvSpPr>
          <p:cNvPr id="10" name="Text Placeholder 1"/>
          <p:cNvSpPr txBox="1">
            <a:spLocks/>
          </p:cNvSpPr>
          <p:nvPr/>
        </p:nvSpPr>
        <p:spPr>
          <a:xfrm>
            <a:off x="6604802" y="354845"/>
            <a:ext cx="4977598" cy="419349"/>
          </a:xfrm>
          <a:prstGeom prst="rect">
            <a:avLst/>
          </a:prstGeom>
        </p:spPr>
        <p:txBody>
          <a:bodyPr vert="horz" lIns="91440" tIns="45720" rIns="91440" bIns="45720" rtlCol="0" anchor="ctr">
            <a:noAutofit/>
          </a:bodyPr>
          <a:lstStyle>
            <a:lvl1pPr marL="0" indent="0" algn="r" defTabSz="914400" rtl="0" eaLnBrk="1" latinLnBrk="0" hangingPunct="1">
              <a:lnSpc>
                <a:spcPct val="90000"/>
              </a:lnSpc>
              <a:spcBef>
                <a:spcPts val="1000"/>
              </a:spcBef>
              <a:buFont typeface="Arial" panose="020B0604020202020204" pitchFamily="34" charset="0"/>
              <a:buNone/>
              <a:defRPr lang="en-US" sz="1600" b="1" kern="1200" cap="all" baseline="0" dirty="0">
                <a:solidFill>
                  <a:schemeClr val="accent1">
                    <a:lumMod val="50000"/>
                  </a:schemeClr>
                </a:solidFill>
                <a:latin typeface="Helvetica" panose="020B0604020202020204" pitchFamily="34" charset="0"/>
                <a:ea typeface="+mn-ea"/>
                <a:cs typeface="Helvetica"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400" b="1" kern="1200">
                <a:solidFill>
                  <a:srgbClr val="005674"/>
                </a:solidFill>
                <a:latin typeface="Arial" pitchFamily="34" charset="0"/>
                <a:ea typeface="+mn-ea"/>
                <a:cs typeface="Arial"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400" b="1" kern="1200">
                <a:solidFill>
                  <a:srgbClr val="005674"/>
                </a:solidFill>
                <a:latin typeface="Arial" pitchFamily="34" charset="0"/>
                <a:ea typeface="+mn-ea"/>
                <a:cs typeface="Arial"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400" b="1" kern="1200">
                <a:solidFill>
                  <a:srgbClr val="005674"/>
                </a:solidFill>
                <a:latin typeface="Arial" pitchFamily="34" charset="0"/>
                <a:ea typeface="+mn-ea"/>
                <a:cs typeface="Arial"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400" b="1" kern="1200">
                <a:solidFill>
                  <a:srgbClr val="005674"/>
                </a:solidFill>
                <a:latin typeface="Arial" pitchFamily="34" charset="0"/>
                <a:ea typeface="+mn-ea"/>
                <a:cs typeface="Arial"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smtClean="0"/>
              <a:t>CASE STUDY 5 - </a:t>
            </a:r>
            <a:r>
              <a:rPr lang="en-GB" sz="1800" dirty="0" err="1" smtClean="0"/>
              <a:t>Ebay</a:t>
            </a:r>
            <a:r>
              <a:rPr lang="en-GB" sz="1800" dirty="0" smtClean="0"/>
              <a:t> listing activity</a:t>
            </a:r>
            <a:endParaRPr lang="en-AU" sz="1800" dirty="0"/>
          </a:p>
        </p:txBody>
      </p:sp>
    </p:spTree>
    <p:extLst>
      <p:ext uri="{BB962C8B-B14F-4D97-AF65-F5344CB8AC3E}">
        <p14:creationId xmlns:p14="http://schemas.microsoft.com/office/powerpoint/2010/main" val="34299338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8200" y="836713"/>
            <a:ext cx="10744200" cy="580926"/>
          </a:xfrm>
        </p:spPr>
        <p:txBody>
          <a:bodyPr/>
          <a:lstStyle/>
          <a:p>
            <a:r>
              <a:rPr lang="en-AU" dirty="0"/>
              <a:t>FURTHER ANALYSIS [eBay &amp; Post &amp; Links to names in eBay name analysis]</a:t>
            </a:r>
          </a:p>
        </p:txBody>
      </p:sp>
      <p:sp>
        <p:nvSpPr>
          <p:cNvPr id="5" name="Slide Number Placeholder 4"/>
          <p:cNvSpPr>
            <a:spLocks noGrp="1"/>
          </p:cNvSpPr>
          <p:nvPr>
            <p:ph type="sldNum" sz="quarter" idx="12"/>
          </p:nvPr>
        </p:nvSpPr>
        <p:spPr/>
        <p:txBody>
          <a:bodyPr/>
          <a:lstStyle/>
          <a:p>
            <a:pPr>
              <a:defRPr/>
            </a:pPr>
            <a:fld id="{46840EBC-E135-4DD7-8958-06C7908BAA4B}" type="slidenum">
              <a:rPr lang="en-AU" smtClean="0"/>
              <a:pPr>
                <a:defRPr/>
              </a:pPr>
              <a:t>28</a:t>
            </a:fld>
            <a:endParaRPr lang="en-AU" dirty="0"/>
          </a:p>
        </p:txBody>
      </p:sp>
      <p:graphicFrame>
        <p:nvGraphicFramePr>
          <p:cNvPr id="10" name="Chart 9"/>
          <p:cNvGraphicFramePr>
            <a:graphicFrameLocks/>
          </p:cNvGraphicFramePr>
          <p:nvPr>
            <p:extLst/>
          </p:nvPr>
        </p:nvGraphicFramePr>
        <p:xfrm>
          <a:off x="1981200" y="1417639"/>
          <a:ext cx="5116088" cy="5199123"/>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p:cNvSpPr txBox="1"/>
          <p:nvPr/>
        </p:nvSpPr>
        <p:spPr>
          <a:xfrm>
            <a:off x="7926738" y="2276872"/>
            <a:ext cx="1929311" cy="369332"/>
          </a:xfrm>
          <a:prstGeom prst="rect">
            <a:avLst/>
          </a:prstGeom>
          <a:noFill/>
        </p:spPr>
        <p:txBody>
          <a:bodyPr wrap="none" rtlCol="0">
            <a:spAutoFit/>
          </a:bodyPr>
          <a:lstStyle/>
          <a:p>
            <a:r>
              <a:rPr lang="en-AU" dirty="0"/>
              <a:t>Explain the </a:t>
            </a:r>
            <a:r>
              <a:rPr lang="en-AU" dirty="0" smtClean="0"/>
              <a:t>Spike?</a:t>
            </a:r>
            <a:endParaRPr lang="en-AU" dirty="0"/>
          </a:p>
        </p:txBody>
      </p:sp>
      <p:sp>
        <p:nvSpPr>
          <p:cNvPr id="7" name="Text Placeholder 1"/>
          <p:cNvSpPr txBox="1">
            <a:spLocks/>
          </p:cNvSpPr>
          <p:nvPr/>
        </p:nvSpPr>
        <p:spPr>
          <a:xfrm>
            <a:off x="6604802" y="358999"/>
            <a:ext cx="4977598" cy="419349"/>
          </a:xfrm>
          <a:prstGeom prst="rect">
            <a:avLst/>
          </a:prstGeom>
        </p:spPr>
        <p:txBody>
          <a:bodyPr vert="horz" lIns="91440" tIns="45720" rIns="91440" bIns="45720" rtlCol="0" anchor="ctr">
            <a:noAutofit/>
          </a:bodyPr>
          <a:lstStyle>
            <a:lvl1pPr marL="0" indent="0" algn="r" defTabSz="914400" rtl="0" eaLnBrk="1" latinLnBrk="0" hangingPunct="1">
              <a:lnSpc>
                <a:spcPct val="90000"/>
              </a:lnSpc>
              <a:spcBef>
                <a:spcPts val="1000"/>
              </a:spcBef>
              <a:buFont typeface="Arial" panose="020B0604020202020204" pitchFamily="34" charset="0"/>
              <a:buNone/>
              <a:defRPr lang="en-US" sz="1600" b="1" kern="1200" cap="all" baseline="0" dirty="0">
                <a:solidFill>
                  <a:schemeClr val="accent1">
                    <a:lumMod val="50000"/>
                  </a:schemeClr>
                </a:solidFill>
                <a:latin typeface="Helvetica" panose="020B0604020202020204" pitchFamily="34" charset="0"/>
                <a:ea typeface="+mn-ea"/>
                <a:cs typeface="Helvetica"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400" b="1" kern="1200">
                <a:solidFill>
                  <a:srgbClr val="005674"/>
                </a:solidFill>
                <a:latin typeface="Arial" pitchFamily="34" charset="0"/>
                <a:ea typeface="+mn-ea"/>
                <a:cs typeface="Arial"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400" b="1" kern="1200">
                <a:solidFill>
                  <a:srgbClr val="005674"/>
                </a:solidFill>
                <a:latin typeface="Arial" pitchFamily="34" charset="0"/>
                <a:ea typeface="+mn-ea"/>
                <a:cs typeface="Arial"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400" b="1" kern="1200">
                <a:solidFill>
                  <a:srgbClr val="005674"/>
                </a:solidFill>
                <a:latin typeface="Arial" pitchFamily="34" charset="0"/>
                <a:ea typeface="+mn-ea"/>
                <a:cs typeface="Arial"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400" b="1" kern="1200">
                <a:solidFill>
                  <a:srgbClr val="005674"/>
                </a:solidFill>
                <a:latin typeface="Arial" pitchFamily="34" charset="0"/>
                <a:ea typeface="+mn-ea"/>
                <a:cs typeface="Arial"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smtClean="0"/>
              <a:t>CASE STUDY 5 - </a:t>
            </a:r>
            <a:r>
              <a:rPr lang="en-GB" sz="1800" dirty="0" err="1" smtClean="0"/>
              <a:t>Ebay</a:t>
            </a:r>
            <a:r>
              <a:rPr lang="en-GB" sz="1800" dirty="0" smtClean="0"/>
              <a:t> listing activity</a:t>
            </a:r>
            <a:endParaRPr lang="en-AU" sz="1800" dirty="0"/>
          </a:p>
        </p:txBody>
      </p:sp>
    </p:spTree>
    <p:extLst>
      <p:ext uri="{BB962C8B-B14F-4D97-AF65-F5344CB8AC3E}">
        <p14:creationId xmlns:p14="http://schemas.microsoft.com/office/powerpoint/2010/main" val="71619821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60663" y="3153731"/>
            <a:ext cx="5726304" cy="580926"/>
          </a:xfrm>
        </p:spPr>
        <p:txBody>
          <a:bodyPr>
            <a:noAutofit/>
          </a:bodyPr>
          <a:lstStyle/>
          <a:p>
            <a:r>
              <a:rPr lang="en-AU" sz="3200" dirty="0" smtClean="0">
                <a:latin typeface="Helvetica" pitchFamily="2" charset="0"/>
              </a:rPr>
              <a:t>Operational Considerations</a:t>
            </a:r>
            <a:endParaRPr lang="en-AU" sz="3200" dirty="0">
              <a:latin typeface="Helvetica" pitchFamily="2" charset="0"/>
            </a:endParaRPr>
          </a:p>
        </p:txBody>
      </p:sp>
      <p:sp>
        <p:nvSpPr>
          <p:cNvPr id="5" name="Text Placeholder 4"/>
          <p:cNvSpPr>
            <a:spLocks noGrp="1"/>
          </p:cNvSpPr>
          <p:nvPr>
            <p:ph type="body" sz="quarter" idx="13"/>
          </p:nvPr>
        </p:nvSpPr>
        <p:spPr>
          <a:xfrm>
            <a:off x="5228568" y="333376"/>
            <a:ext cx="6339016" cy="358775"/>
          </a:xfrm>
        </p:spPr>
        <p:txBody>
          <a:bodyPr/>
          <a:lstStyle/>
          <a:p>
            <a:r>
              <a:rPr lang="en-AU" sz="1800" dirty="0"/>
              <a:t>Open source </a:t>
            </a:r>
            <a:r>
              <a:rPr lang="en-AU" sz="1800" dirty="0" smtClean="0"/>
              <a:t>INTELLIGENCE</a:t>
            </a:r>
            <a:endParaRPr lang="en-AU" sz="2000"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29</a:t>
            </a:fld>
            <a:endParaRPr lang="en-US" dirty="0"/>
          </a:p>
        </p:txBody>
      </p:sp>
      <p:sp>
        <p:nvSpPr>
          <p:cNvPr id="65" name="Footer Placeholder 5"/>
          <p:cNvSpPr>
            <a:spLocks noGrp="1"/>
          </p:cNvSpPr>
          <p:nvPr>
            <p:ph type="ftr" sz="quarter" idx="15"/>
          </p:nvPr>
        </p:nvSpPr>
        <p:spPr>
          <a:xfrm>
            <a:off x="3821444" y="6196238"/>
            <a:ext cx="4204742" cy="365125"/>
          </a:xfrm>
        </p:spPr>
        <p:txBody>
          <a:bodyPr/>
          <a:lstStyle/>
          <a:p>
            <a:pPr>
              <a:defRPr/>
            </a:pPr>
            <a:r>
              <a:rPr lang="en-AU" dirty="0"/>
              <a:t>COMMERCIAL IN CONFIDENCE</a:t>
            </a:r>
          </a:p>
        </p:txBody>
      </p:sp>
      <p:sp>
        <p:nvSpPr>
          <p:cNvPr id="67" name="Date Placeholder 3"/>
          <p:cNvSpPr>
            <a:spLocks noGrp="1"/>
          </p:cNvSpPr>
          <p:nvPr>
            <p:ph type="dt" sz="half" idx="14"/>
          </p:nvPr>
        </p:nvSpPr>
        <p:spPr>
          <a:xfrm>
            <a:off x="838200" y="6206450"/>
            <a:ext cx="1815059" cy="365125"/>
          </a:xfrm>
        </p:spPr>
        <p:txBody>
          <a:bodyPr/>
          <a:lstStyle/>
          <a:p>
            <a:fld id="{A48570F7-0529-44A8-9903-B2BAB1D3EB61}" type="datetime1">
              <a:rPr lang="en-AU"/>
              <a:pPr/>
              <a:t>11/10/2017</a:t>
            </a:fld>
            <a:endParaRPr lang="en-AU" dirty="0"/>
          </a:p>
        </p:txBody>
      </p:sp>
    </p:spTree>
    <p:extLst>
      <p:ext uri="{BB962C8B-B14F-4D97-AF65-F5344CB8AC3E}">
        <p14:creationId xmlns:p14="http://schemas.microsoft.com/office/powerpoint/2010/main" val="1293816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376962" y="6102160"/>
            <a:ext cx="2148345" cy="307777"/>
          </a:xfrm>
          <a:prstGeom prst="rect">
            <a:avLst/>
          </a:prstGeom>
          <a:noFill/>
        </p:spPr>
        <p:txBody>
          <a:bodyPr wrap="none" rtlCol="0" anchor="ctr">
            <a:spAutoFit/>
          </a:bodyPr>
          <a:lstStyle/>
          <a:p>
            <a:pPr algn="ctr"/>
            <a:r>
              <a:rPr lang="en-AU" sz="1400" b="1" dirty="0">
                <a:solidFill>
                  <a:srgbClr val="002060"/>
                </a:solidFill>
                <a:latin typeface="Helvetica" panose="020B0604020202020204" pitchFamily="34" charset="0"/>
                <a:cs typeface="Helvetica" panose="020B0604020202020204" pitchFamily="34" charset="0"/>
              </a:rPr>
              <a:t>WWW.CONSILAD.COM</a:t>
            </a:r>
          </a:p>
        </p:txBody>
      </p:sp>
      <p:sp>
        <p:nvSpPr>
          <p:cNvPr id="6" name="TextBox 5"/>
          <p:cNvSpPr txBox="1"/>
          <p:nvPr/>
        </p:nvSpPr>
        <p:spPr>
          <a:xfrm>
            <a:off x="4376962" y="388710"/>
            <a:ext cx="2886304" cy="369332"/>
          </a:xfrm>
          <a:prstGeom prst="rect">
            <a:avLst/>
          </a:prstGeom>
          <a:noFill/>
        </p:spPr>
        <p:txBody>
          <a:bodyPr wrap="none" rtlCol="0">
            <a:spAutoFit/>
          </a:bodyPr>
          <a:lstStyle/>
          <a:p>
            <a:pPr algn="ctr"/>
            <a:r>
              <a:rPr lang="en-AU" b="1" dirty="0">
                <a:solidFill>
                  <a:srgbClr val="009ED5"/>
                </a:solidFill>
                <a:latin typeface="Helvetica" panose="020B0604020202020204" pitchFamily="34" charset="0"/>
                <a:cs typeface="Helvetica" panose="020B0604020202020204" pitchFamily="34" charset="0"/>
              </a:rPr>
              <a:t>TRUTH OF THE MATTER</a:t>
            </a:r>
          </a:p>
        </p:txBody>
      </p:sp>
      <p:pic>
        <p:nvPicPr>
          <p:cNvPr id="11" name="Picture 10"/>
          <p:cNvPicPr>
            <a:picLocks noChangeAspect="1"/>
          </p:cNvPicPr>
          <p:nvPr/>
        </p:nvPicPr>
        <p:blipFill>
          <a:blip r:embed="rId3"/>
          <a:stretch>
            <a:fillRect/>
          </a:stretch>
        </p:blipFill>
        <p:spPr>
          <a:xfrm>
            <a:off x="677008" y="2110116"/>
            <a:ext cx="2658698" cy="2515537"/>
          </a:xfrm>
          <a:prstGeom prst="rect">
            <a:avLst/>
          </a:prstGeom>
        </p:spPr>
      </p:pic>
      <p:sp>
        <p:nvSpPr>
          <p:cNvPr id="3" name="TextBox 2"/>
          <p:cNvSpPr txBox="1"/>
          <p:nvPr/>
        </p:nvSpPr>
        <p:spPr>
          <a:xfrm>
            <a:off x="4376962" y="2110116"/>
            <a:ext cx="6388287" cy="2369880"/>
          </a:xfrm>
          <a:prstGeom prst="rect">
            <a:avLst/>
          </a:prstGeom>
          <a:noFill/>
        </p:spPr>
        <p:txBody>
          <a:bodyPr wrap="none" rtlCol="0" anchor="ctr">
            <a:spAutoFit/>
          </a:bodyPr>
          <a:lstStyle/>
          <a:p>
            <a:r>
              <a:rPr lang="en-US" sz="2800" b="1" dirty="0">
                <a:solidFill>
                  <a:schemeClr val="accent1">
                    <a:lumMod val="50000"/>
                  </a:schemeClr>
                </a:solidFill>
                <a:latin typeface="Helvetica" panose="020B0604020202020204" pitchFamily="34" charset="0"/>
                <a:cs typeface="Helvetica" panose="020B0604020202020204" pitchFamily="34" charset="0"/>
              </a:rPr>
              <a:t>NOTES:</a:t>
            </a:r>
          </a:p>
          <a:p>
            <a:r>
              <a:rPr lang="en-US" sz="2400" b="1" dirty="0">
                <a:solidFill>
                  <a:schemeClr val="accent1">
                    <a:lumMod val="50000"/>
                  </a:schemeClr>
                </a:solidFill>
                <a:latin typeface="Helvetica" panose="020B0604020202020204" pitchFamily="34" charset="0"/>
                <a:cs typeface="Helvetica" panose="020B0604020202020204" pitchFamily="34" charset="0"/>
              </a:rPr>
              <a:t>All examples used in this presentation</a:t>
            </a:r>
            <a:br>
              <a:rPr lang="en-US" sz="2400" b="1" dirty="0">
                <a:solidFill>
                  <a:schemeClr val="accent1">
                    <a:lumMod val="50000"/>
                  </a:schemeClr>
                </a:solidFill>
                <a:latin typeface="Helvetica" panose="020B0604020202020204" pitchFamily="34" charset="0"/>
                <a:cs typeface="Helvetica" panose="020B0604020202020204" pitchFamily="34" charset="0"/>
              </a:rPr>
            </a:br>
            <a:r>
              <a:rPr lang="en-US" sz="2400" b="1" dirty="0">
                <a:solidFill>
                  <a:schemeClr val="accent1">
                    <a:lumMod val="50000"/>
                  </a:schemeClr>
                </a:solidFill>
                <a:latin typeface="Helvetica" panose="020B0604020202020204" pitchFamily="34" charset="0"/>
                <a:cs typeface="Helvetica" panose="020B0604020202020204" pitchFamily="34" charset="0"/>
              </a:rPr>
              <a:t>are from material in the public domain.</a:t>
            </a:r>
          </a:p>
          <a:p>
            <a:endParaRPr lang="en-US" sz="2400" b="1" dirty="0">
              <a:solidFill>
                <a:schemeClr val="accent1">
                  <a:lumMod val="50000"/>
                </a:schemeClr>
              </a:solidFill>
              <a:latin typeface="Helvetica" panose="020B0604020202020204" pitchFamily="34" charset="0"/>
              <a:cs typeface="Helvetica" panose="020B0604020202020204" pitchFamily="34" charset="0"/>
            </a:endParaRPr>
          </a:p>
          <a:p>
            <a:r>
              <a:rPr lang="en-US" sz="2400" b="1" dirty="0">
                <a:solidFill>
                  <a:schemeClr val="accent1">
                    <a:lumMod val="50000"/>
                  </a:schemeClr>
                </a:solidFill>
                <a:latin typeface="Helvetica" panose="020B0604020202020204" pitchFamily="34" charset="0"/>
                <a:cs typeface="Helvetica" panose="020B0604020202020204" pitchFamily="34" charset="0"/>
              </a:rPr>
              <a:t>No names are identified with regard to any</a:t>
            </a:r>
            <a:br>
              <a:rPr lang="en-US" sz="2400" b="1" dirty="0">
                <a:solidFill>
                  <a:schemeClr val="accent1">
                    <a:lumMod val="50000"/>
                  </a:schemeClr>
                </a:solidFill>
                <a:latin typeface="Helvetica" panose="020B0604020202020204" pitchFamily="34" charset="0"/>
                <a:cs typeface="Helvetica" panose="020B0604020202020204" pitchFamily="34" charset="0"/>
              </a:rPr>
            </a:br>
            <a:r>
              <a:rPr lang="en-US" sz="2400" b="1" dirty="0">
                <a:solidFill>
                  <a:schemeClr val="accent1">
                    <a:lumMod val="50000"/>
                  </a:schemeClr>
                </a:solidFill>
                <a:latin typeface="Helvetica" panose="020B0604020202020204" pitchFamily="34" charset="0"/>
                <a:cs typeface="Helvetica" panose="020B0604020202020204" pitchFamily="34" charset="0"/>
              </a:rPr>
              <a:t>insurance </a:t>
            </a:r>
            <a:r>
              <a:rPr lang="en-US" sz="2400" b="1" dirty="0" smtClean="0">
                <a:solidFill>
                  <a:schemeClr val="accent1">
                    <a:lumMod val="50000"/>
                  </a:schemeClr>
                </a:solidFill>
                <a:latin typeface="Helvetica" panose="020B0604020202020204" pitchFamily="34" charset="0"/>
                <a:cs typeface="Helvetica" panose="020B0604020202020204" pitchFamily="34" charset="0"/>
              </a:rPr>
              <a:t>claims or </a:t>
            </a:r>
            <a:r>
              <a:rPr lang="en-US" sz="2400" b="1" dirty="0">
                <a:solidFill>
                  <a:schemeClr val="accent1">
                    <a:lumMod val="50000"/>
                  </a:schemeClr>
                </a:solidFill>
                <a:latin typeface="Helvetica" panose="020B0604020202020204" pitchFamily="34" charset="0"/>
                <a:cs typeface="Helvetica" panose="020B0604020202020204" pitchFamily="34" charset="0"/>
              </a:rPr>
              <a:t>ongoing legal matters.</a:t>
            </a:r>
          </a:p>
        </p:txBody>
      </p:sp>
      <p:sp>
        <p:nvSpPr>
          <p:cNvPr id="7" name="TextBox 6">
            <a:extLst/>
          </p:cNvPr>
          <p:cNvSpPr txBox="1"/>
          <p:nvPr/>
        </p:nvSpPr>
        <p:spPr>
          <a:xfrm>
            <a:off x="7452156" y="6071383"/>
            <a:ext cx="3359613" cy="338554"/>
          </a:xfrm>
          <a:prstGeom prst="rect">
            <a:avLst/>
          </a:prstGeom>
          <a:noFill/>
        </p:spPr>
        <p:txBody>
          <a:bodyPr wrap="square" rtlCol="0" anchor="ctr">
            <a:spAutoFit/>
          </a:bodyPr>
          <a:lstStyle/>
          <a:p>
            <a:pPr algn="l"/>
            <a:r>
              <a:rPr lang="en-AU" sz="1600" b="1" dirty="0">
                <a:latin typeface="Helvetica" panose="020B0604020202020204" pitchFamily="34" charset="0"/>
              </a:rPr>
              <a:t>Sydney, Chicago, Los Angeles</a:t>
            </a:r>
            <a:endParaRPr lang="en-US" sz="1600" b="1" dirty="0">
              <a:latin typeface="Helvetica" panose="020B0604020202020204" pitchFamily="34" charset="0"/>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09815" y="5832070"/>
            <a:ext cx="757833" cy="757833"/>
          </a:xfrm>
          <a:prstGeom prst="rect">
            <a:avLst/>
          </a:prstGeom>
        </p:spPr>
      </p:pic>
    </p:spTree>
    <p:extLst>
      <p:ext uri="{BB962C8B-B14F-4D97-AF65-F5344CB8AC3E}">
        <p14:creationId xmlns:p14="http://schemas.microsoft.com/office/powerpoint/2010/main" val="179945204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1800" dirty="0" smtClean="0"/>
              <a:t>Operator Safety</a:t>
            </a:r>
            <a:endParaRPr lang="en-AU" sz="1800" dirty="0"/>
          </a:p>
        </p:txBody>
      </p:sp>
      <p:sp>
        <p:nvSpPr>
          <p:cNvPr id="8" name="Text Placeholder 7"/>
          <p:cNvSpPr>
            <a:spLocks noGrp="1"/>
          </p:cNvSpPr>
          <p:nvPr>
            <p:ph type="body" sz="quarter" idx="13"/>
          </p:nvPr>
        </p:nvSpPr>
        <p:spPr>
          <a:xfrm>
            <a:off x="8152327" y="333376"/>
            <a:ext cx="3415257" cy="358775"/>
          </a:xfrm>
        </p:spPr>
        <p:txBody>
          <a:bodyPr/>
          <a:lstStyle/>
          <a:p>
            <a:r>
              <a:rPr lang="en-AU" dirty="0" smtClean="0"/>
              <a:t>FIRST PRIORITY</a:t>
            </a:r>
            <a:endParaRPr lang="en-AU" dirty="0"/>
          </a:p>
        </p:txBody>
      </p:sp>
      <p:sp>
        <p:nvSpPr>
          <p:cNvPr id="5" name="Date Placeholder 4"/>
          <p:cNvSpPr>
            <a:spLocks noGrp="1"/>
          </p:cNvSpPr>
          <p:nvPr>
            <p:ph type="dt" sz="half" idx="14"/>
          </p:nvPr>
        </p:nvSpPr>
        <p:spPr/>
        <p:txBody>
          <a:bodyPr/>
          <a:lstStyle/>
          <a:p>
            <a:pPr>
              <a:defRPr/>
            </a:pPr>
            <a:fld id="{0FB3C877-7A82-4435-82BF-3F91C27747D7}" type="datetime1">
              <a:rPr lang="en-AU" smtClean="0"/>
              <a:t>11/10/2017</a:t>
            </a:fld>
            <a:endParaRPr lang="en-AU" dirty="0"/>
          </a:p>
        </p:txBody>
      </p:sp>
      <p:sp>
        <p:nvSpPr>
          <p:cNvPr id="6" name="Slide Number Placeholder 5"/>
          <p:cNvSpPr>
            <a:spLocks noGrp="1"/>
          </p:cNvSpPr>
          <p:nvPr>
            <p:ph type="sldNum" sz="quarter" idx="12"/>
          </p:nvPr>
        </p:nvSpPr>
        <p:spPr/>
        <p:txBody>
          <a:bodyPr/>
          <a:lstStyle/>
          <a:p>
            <a:fld id="{A3583582-401E-46A3-BCBE-FA870DD0AEC2}" type="slidenum">
              <a:rPr lang="en-AU" smtClean="0"/>
              <a:pPr/>
              <a:t>30</a:t>
            </a:fld>
            <a:endParaRPr lang="en-AU" dirty="0"/>
          </a:p>
        </p:txBody>
      </p:sp>
      <p:sp>
        <p:nvSpPr>
          <p:cNvPr id="10" name="Content Placeholder 9"/>
          <p:cNvSpPr>
            <a:spLocks noGrp="1"/>
          </p:cNvSpPr>
          <p:nvPr>
            <p:ph idx="16"/>
          </p:nvPr>
        </p:nvSpPr>
        <p:spPr>
          <a:xfrm>
            <a:off x="838200" y="1879650"/>
            <a:ext cx="10744200" cy="4016653"/>
          </a:xfrm>
        </p:spPr>
        <p:txBody>
          <a:bodyPr>
            <a:normAutofit/>
          </a:bodyPr>
          <a:lstStyle/>
          <a:p>
            <a:pPr marL="0" indent="0">
              <a:buNone/>
            </a:pPr>
            <a:r>
              <a:rPr lang="en-GB" sz="2400" dirty="0" smtClean="0"/>
              <a:t>Technical</a:t>
            </a:r>
            <a:endParaRPr lang="en-GB" sz="2400" dirty="0"/>
          </a:p>
          <a:p>
            <a:r>
              <a:rPr lang="en-GB" sz="1800" dirty="0" smtClean="0"/>
              <a:t>Going to some dark places on the Net, system needs up-to-date protection</a:t>
            </a:r>
            <a:endParaRPr lang="en-GB" sz="1800" dirty="0"/>
          </a:p>
          <a:p>
            <a:r>
              <a:rPr lang="en-AU" sz="1800" dirty="0" smtClean="0"/>
              <a:t>Collection tools to ensure passive activity</a:t>
            </a:r>
            <a:endParaRPr lang="en-AU" sz="1800" dirty="0"/>
          </a:p>
          <a:p>
            <a:pPr marL="0" indent="0">
              <a:buNone/>
            </a:pPr>
            <a:endParaRPr lang="en-AU" dirty="0" smtClean="0"/>
          </a:p>
          <a:p>
            <a:pPr marL="0" indent="0">
              <a:buNone/>
            </a:pPr>
            <a:r>
              <a:rPr lang="en-GB" sz="2400" dirty="0" smtClean="0"/>
              <a:t>Personal</a:t>
            </a:r>
            <a:endParaRPr lang="en-GB" sz="2400" dirty="0"/>
          </a:p>
          <a:p>
            <a:r>
              <a:rPr lang="en-GB" sz="1800" dirty="0" smtClean="0"/>
              <a:t>Obfuscate identity to ensure privacy and security</a:t>
            </a:r>
            <a:endParaRPr lang="en-GB" sz="1800" dirty="0"/>
          </a:p>
          <a:p>
            <a:r>
              <a:rPr lang="en-AU" sz="1800" dirty="0" smtClean="0"/>
              <a:t>Sometimes dealing with difficult content – choose right staff and monitor mental health</a:t>
            </a:r>
            <a:endParaRPr lang="en-AU" sz="1800" dirty="0"/>
          </a:p>
          <a:p>
            <a:pPr marL="0" indent="0">
              <a:buNone/>
            </a:pPr>
            <a:endParaRPr lang="en-AU" dirty="0"/>
          </a:p>
        </p:txBody>
      </p:sp>
    </p:spTree>
    <p:extLst>
      <p:ext uri="{BB962C8B-B14F-4D97-AF65-F5344CB8AC3E}">
        <p14:creationId xmlns:p14="http://schemas.microsoft.com/office/powerpoint/2010/main" val="132017738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1800" dirty="0" smtClean="0"/>
              <a:t>Data Integrity</a:t>
            </a:r>
            <a:endParaRPr lang="en-AU" sz="1800" dirty="0"/>
          </a:p>
        </p:txBody>
      </p:sp>
      <p:sp>
        <p:nvSpPr>
          <p:cNvPr id="8" name="Text Placeholder 7"/>
          <p:cNvSpPr>
            <a:spLocks noGrp="1"/>
          </p:cNvSpPr>
          <p:nvPr>
            <p:ph type="body" sz="quarter" idx="13"/>
          </p:nvPr>
        </p:nvSpPr>
        <p:spPr>
          <a:xfrm>
            <a:off x="8152327" y="333376"/>
            <a:ext cx="3415257" cy="358775"/>
          </a:xfrm>
        </p:spPr>
        <p:txBody>
          <a:bodyPr/>
          <a:lstStyle/>
          <a:p>
            <a:r>
              <a:rPr lang="en-AU" dirty="0" smtClean="0"/>
              <a:t>SECOND PRIORITY</a:t>
            </a:r>
            <a:endParaRPr lang="en-AU" dirty="0"/>
          </a:p>
        </p:txBody>
      </p:sp>
      <p:sp>
        <p:nvSpPr>
          <p:cNvPr id="5" name="Date Placeholder 4"/>
          <p:cNvSpPr>
            <a:spLocks noGrp="1"/>
          </p:cNvSpPr>
          <p:nvPr>
            <p:ph type="dt" sz="half" idx="14"/>
          </p:nvPr>
        </p:nvSpPr>
        <p:spPr/>
        <p:txBody>
          <a:bodyPr/>
          <a:lstStyle/>
          <a:p>
            <a:pPr>
              <a:defRPr/>
            </a:pPr>
            <a:fld id="{0FB3C877-7A82-4435-82BF-3F91C27747D7}" type="datetime1">
              <a:rPr lang="en-AU" smtClean="0"/>
              <a:t>11/10/2017</a:t>
            </a:fld>
            <a:endParaRPr lang="en-AU" dirty="0"/>
          </a:p>
        </p:txBody>
      </p:sp>
      <p:sp>
        <p:nvSpPr>
          <p:cNvPr id="6" name="Slide Number Placeholder 5"/>
          <p:cNvSpPr>
            <a:spLocks noGrp="1"/>
          </p:cNvSpPr>
          <p:nvPr>
            <p:ph type="sldNum" sz="quarter" idx="12"/>
          </p:nvPr>
        </p:nvSpPr>
        <p:spPr/>
        <p:txBody>
          <a:bodyPr/>
          <a:lstStyle/>
          <a:p>
            <a:fld id="{A3583582-401E-46A3-BCBE-FA870DD0AEC2}" type="slidenum">
              <a:rPr lang="en-AU" smtClean="0"/>
              <a:pPr/>
              <a:t>31</a:t>
            </a:fld>
            <a:endParaRPr lang="en-AU" dirty="0"/>
          </a:p>
        </p:txBody>
      </p:sp>
      <p:sp>
        <p:nvSpPr>
          <p:cNvPr id="10" name="Content Placeholder 9"/>
          <p:cNvSpPr>
            <a:spLocks noGrp="1"/>
          </p:cNvSpPr>
          <p:nvPr>
            <p:ph idx="16"/>
          </p:nvPr>
        </p:nvSpPr>
        <p:spPr>
          <a:xfrm>
            <a:off x="838200" y="1879650"/>
            <a:ext cx="10744200" cy="4016653"/>
          </a:xfrm>
        </p:spPr>
        <p:txBody>
          <a:bodyPr>
            <a:normAutofit/>
          </a:bodyPr>
          <a:lstStyle/>
          <a:p>
            <a:pPr marL="0" indent="0">
              <a:buNone/>
            </a:pPr>
            <a:r>
              <a:rPr lang="en-GB" sz="2400" dirty="0" smtClean="0"/>
              <a:t>Technical</a:t>
            </a:r>
            <a:endParaRPr lang="en-GB" sz="2400" dirty="0"/>
          </a:p>
          <a:p>
            <a:r>
              <a:rPr lang="en-AU" sz="1800" dirty="0" smtClean="0"/>
              <a:t>Storage of collected material in a secure manner</a:t>
            </a:r>
          </a:p>
          <a:p>
            <a:r>
              <a:rPr lang="en-AU" sz="1800" dirty="0" smtClean="0"/>
              <a:t>Standard commercial IT requirements for security</a:t>
            </a:r>
            <a:endParaRPr lang="en-AU" sz="1800" dirty="0"/>
          </a:p>
          <a:p>
            <a:pPr marL="0" indent="0">
              <a:buNone/>
            </a:pPr>
            <a:endParaRPr lang="en-AU" dirty="0" smtClean="0"/>
          </a:p>
          <a:p>
            <a:pPr marL="0" indent="0">
              <a:buNone/>
            </a:pPr>
            <a:r>
              <a:rPr lang="en-GB" sz="2400" dirty="0" smtClean="0"/>
              <a:t>Evidentiary</a:t>
            </a:r>
            <a:endParaRPr lang="en-GB" sz="2400" dirty="0"/>
          </a:p>
          <a:p>
            <a:r>
              <a:rPr lang="en-GB" sz="1800" dirty="0" smtClean="0"/>
              <a:t>Obfuscate identity to ensure privacy and security</a:t>
            </a:r>
            <a:endParaRPr lang="en-GB" sz="1800" dirty="0"/>
          </a:p>
          <a:p>
            <a:r>
              <a:rPr lang="en-AU" sz="1800" dirty="0" smtClean="0"/>
              <a:t>Sometimes dealing with difficult content – choose right staff and monitor mental health</a:t>
            </a:r>
            <a:endParaRPr lang="en-AU" sz="1800" dirty="0"/>
          </a:p>
          <a:p>
            <a:pPr marL="0" indent="0">
              <a:buNone/>
            </a:pPr>
            <a:endParaRPr lang="en-AU" dirty="0"/>
          </a:p>
        </p:txBody>
      </p:sp>
    </p:spTree>
    <p:extLst>
      <p:ext uri="{BB962C8B-B14F-4D97-AF65-F5344CB8AC3E}">
        <p14:creationId xmlns:p14="http://schemas.microsoft.com/office/powerpoint/2010/main" val="270749965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60663" y="3153731"/>
            <a:ext cx="5726304" cy="580926"/>
          </a:xfrm>
        </p:spPr>
        <p:txBody>
          <a:bodyPr>
            <a:noAutofit/>
          </a:bodyPr>
          <a:lstStyle/>
          <a:p>
            <a:r>
              <a:rPr lang="en-AU" sz="3200" dirty="0" smtClean="0">
                <a:latin typeface="Helvetica" pitchFamily="2" charset="0"/>
              </a:rPr>
              <a:t>Compliance Considerations</a:t>
            </a:r>
            <a:endParaRPr lang="en-AU" sz="3200" dirty="0">
              <a:latin typeface="Helvetica" pitchFamily="2" charset="0"/>
            </a:endParaRPr>
          </a:p>
        </p:txBody>
      </p:sp>
      <p:sp>
        <p:nvSpPr>
          <p:cNvPr id="5" name="Text Placeholder 4"/>
          <p:cNvSpPr>
            <a:spLocks noGrp="1"/>
          </p:cNvSpPr>
          <p:nvPr>
            <p:ph type="body" sz="quarter" idx="13"/>
          </p:nvPr>
        </p:nvSpPr>
        <p:spPr>
          <a:xfrm>
            <a:off x="5228568" y="333376"/>
            <a:ext cx="6339016" cy="358775"/>
          </a:xfrm>
        </p:spPr>
        <p:txBody>
          <a:bodyPr/>
          <a:lstStyle/>
          <a:p>
            <a:r>
              <a:rPr lang="en-AU" sz="1800" dirty="0"/>
              <a:t>Open source </a:t>
            </a:r>
            <a:r>
              <a:rPr lang="en-AU" sz="1800" dirty="0" smtClean="0"/>
              <a:t>INTELLIGENCE</a:t>
            </a:r>
            <a:endParaRPr lang="en-AU" sz="2000"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32</a:t>
            </a:fld>
            <a:endParaRPr lang="en-US" dirty="0"/>
          </a:p>
        </p:txBody>
      </p:sp>
      <p:sp>
        <p:nvSpPr>
          <p:cNvPr id="65" name="Footer Placeholder 5"/>
          <p:cNvSpPr>
            <a:spLocks noGrp="1"/>
          </p:cNvSpPr>
          <p:nvPr>
            <p:ph type="ftr" sz="quarter" idx="15"/>
          </p:nvPr>
        </p:nvSpPr>
        <p:spPr>
          <a:xfrm>
            <a:off x="3821444" y="6196238"/>
            <a:ext cx="4204742" cy="365125"/>
          </a:xfrm>
        </p:spPr>
        <p:txBody>
          <a:bodyPr/>
          <a:lstStyle/>
          <a:p>
            <a:pPr>
              <a:defRPr/>
            </a:pPr>
            <a:r>
              <a:rPr lang="en-AU" dirty="0"/>
              <a:t>COMMERCIAL IN CONFIDENCE</a:t>
            </a:r>
          </a:p>
        </p:txBody>
      </p:sp>
      <p:sp>
        <p:nvSpPr>
          <p:cNvPr id="67" name="Date Placeholder 3"/>
          <p:cNvSpPr>
            <a:spLocks noGrp="1"/>
          </p:cNvSpPr>
          <p:nvPr>
            <p:ph type="dt" sz="half" idx="14"/>
          </p:nvPr>
        </p:nvSpPr>
        <p:spPr>
          <a:xfrm>
            <a:off x="838200" y="6206450"/>
            <a:ext cx="1815059" cy="365125"/>
          </a:xfrm>
        </p:spPr>
        <p:txBody>
          <a:bodyPr/>
          <a:lstStyle/>
          <a:p>
            <a:fld id="{A48570F7-0529-44A8-9903-B2BAB1D3EB61}" type="datetime1">
              <a:rPr lang="en-AU"/>
              <a:pPr/>
              <a:t>11/10/2017</a:t>
            </a:fld>
            <a:endParaRPr lang="en-AU" dirty="0"/>
          </a:p>
        </p:txBody>
      </p:sp>
    </p:spTree>
    <p:extLst>
      <p:ext uri="{BB962C8B-B14F-4D97-AF65-F5344CB8AC3E}">
        <p14:creationId xmlns:p14="http://schemas.microsoft.com/office/powerpoint/2010/main" val="270738470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Observance of issues indicated on industry codes, ethics guidelines and the law are important to protect customers, brands and your reputations</a:t>
            </a:r>
          </a:p>
        </p:txBody>
      </p:sp>
      <p:sp>
        <p:nvSpPr>
          <p:cNvPr id="3" name="Content Placeholder 2"/>
          <p:cNvSpPr>
            <a:spLocks noGrp="1"/>
          </p:cNvSpPr>
          <p:nvPr>
            <p:ph idx="1"/>
          </p:nvPr>
        </p:nvSpPr>
        <p:spPr/>
        <p:txBody>
          <a:bodyPr>
            <a:normAutofit fontScale="92500"/>
          </a:bodyPr>
          <a:lstStyle/>
          <a:p>
            <a:r>
              <a:rPr lang="en-AU" dirty="0"/>
              <a:t>Code Section 8.12:</a:t>
            </a:r>
          </a:p>
          <a:p>
            <a:pPr lvl="1"/>
            <a:r>
              <a:rPr lang="en-AU" dirty="0"/>
              <a:t>Surveillance is the generation of new and original content.</a:t>
            </a:r>
          </a:p>
          <a:p>
            <a:pPr lvl="1"/>
            <a:r>
              <a:rPr lang="en-AU" dirty="0"/>
              <a:t>Our view is that forensic online (OSINT) discovery is not surveillance, it is the collection of material already in the public domain but we recognise that the issues associated with surveillance are real and need to be managed</a:t>
            </a:r>
          </a:p>
          <a:p>
            <a:pPr lvl="1"/>
            <a:r>
              <a:rPr lang="en-AU" dirty="0"/>
              <a:t>Forensic OSINT discovery is the aggregation of existing data, frequently this is often posted or published by the claimant / plaintiff themselves using platforms intended to socialise the posts with the public or undefined audiences.</a:t>
            </a:r>
          </a:p>
          <a:p>
            <a:pPr lvl="1"/>
            <a:r>
              <a:rPr lang="en-AU" dirty="0"/>
              <a:t>Aggregate existing material already in the public domain or which is obtained through discovery orders would be additional to claim file data or any surveillance material. </a:t>
            </a:r>
          </a:p>
          <a:p>
            <a:r>
              <a:rPr lang="en-AU" dirty="0"/>
              <a:t>Intrusion and Impact - Code’s S8.12 (f):</a:t>
            </a:r>
          </a:p>
          <a:p>
            <a:pPr lvl="1"/>
            <a:r>
              <a:rPr lang="en-AU" dirty="0"/>
              <a:t>Online collection is non-intrusive and </a:t>
            </a:r>
            <a:r>
              <a:rPr lang="en-AU" i="1" dirty="0"/>
              <a:t>cannot </a:t>
            </a:r>
            <a:r>
              <a:rPr lang="en-AU" dirty="0"/>
              <a:t>have an impact until findings are communicated. Typically this would occur through procedural fairness or other types of data exchange.</a:t>
            </a:r>
          </a:p>
          <a:p>
            <a:r>
              <a:rPr lang="en-AU" dirty="0"/>
              <a:t>Licence Requirement - Code’s Section 10.9(a):</a:t>
            </a:r>
          </a:p>
          <a:p>
            <a:pPr lvl="1"/>
            <a:r>
              <a:rPr lang="en-AU" dirty="0"/>
              <a:t>Our CAPI Master Licence that may be of interest should our work be defined as surveillance.</a:t>
            </a:r>
          </a:p>
          <a:p>
            <a:r>
              <a:rPr lang="en-AU" dirty="0"/>
              <a:t>Privacy – Code s10.9(f) </a:t>
            </a:r>
          </a:p>
        </p:txBody>
      </p:sp>
      <p:sp>
        <p:nvSpPr>
          <p:cNvPr id="4" name="Text Placeholder 3"/>
          <p:cNvSpPr>
            <a:spLocks noGrp="1"/>
          </p:cNvSpPr>
          <p:nvPr>
            <p:ph type="body" sz="quarter" idx="13"/>
          </p:nvPr>
        </p:nvSpPr>
        <p:spPr>
          <a:xfrm>
            <a:off x="7590622" y="333376"/>
            <a:ext cx="3976962" cy="358775"/>
          </a:xfrm>
        </p:spPr>
        <p:txBody>
          <a:bodyPr/>
          <a:lstStyle/>
          <a:p>
            <a:r>
              <a:rPr lang="en-AU" dirty="0"/>
              <a:t>LIFE Code considerations	</a:t>
            </a:r>
          </a:p>
        </p:txBody>
      </p:sp>
      <p:sp>
        <p:nvSpPr>
          <p:cNvPr id="5" name="Date Placeholder 4"/>
          <p:cNvSpPr>
            <a:spLocks noGrp="1"/>
          </p:cNvSpPr>
          <p:nvPr>
            <p:ph type="dt" sz="half" idx="14"/>
          </p:nvPr>
        </p:nvSpPr>
        <p:spPr/>
        <p:txBody>
          <a:bodyPr/>
          <a:lstStyle/>
          <a:p>
            <a:pPr>
              <a:defRPr/>
            </a:pPr>
            <a:endParaRPr lang="en-AU" dirty="0"/>
          </a:p>
        </p:txBody>
      </p:sp>
      <p:sp>
        <p:nvSpPr>
          <p:cNvPr id="6" name="Footer Placeholder 5"/>
          <p:cNvSpPr>
            <a:spLocks noGrp="1"/>
          </p:cNvSpPr>
          <p:nvPr>
            <p:ph type="ftr" sz="quarter" idx="15"/>
          </p:nvPr>
        </p:nvSpPr>
        <p:spPr/>
        <p:txBody>
          <a:bodyPr/>
          <a:lstStyle/>
          <a:p>
            <a:pPr>
              <a:defRPr/>
            </a:pPr>
            <a:r>
              <a:rPr lang="en-AU" dirty="0"/>
              <a:t>COMMERCIAL IN CONFIDENCE</a:t>
            </a:r>
          </a:p>
        </p:txBody>
      </p:sp>
      <p:sp>
        <p:nvSpPr>
          <p:cNvPr id="7" name="Slide Number Placeholder 6"/>
          <p:cNvSpPr>
            <a:spLocks noGrp="1"/>
          </p:cNvSpPr>
          <p:nvPr>
            <p:ph type="sldNum" sz="quarter" idx="12"/>
          </p:nvPr>
        </p:nvSpPr>
        <p:spPr/>
        <p:txBody>
          <a:bodyPr/>
          <a:lstStyle/>
          <a:p>
            <a:fld id="{A3583582-401E-46A3-BCBE-FA870DD0AEC2}" type="slidenum">
              <a:rPr lang="en-AU" smtClean="0"/>
              <a:pPr/>
              <a:t>33</a:t>
            </a:fld>
            <a:endParaRPr lang="en-AU" dirty="0"/>
          </a:p>
        </p:txBody>
      </p:sp>
    </p:spTree>
    <p:extLst>
      <p:ext uri="{BB962C8B-B14F-4D97-AF65-F5344CB8AC3E}">
        <p14:creationId xmlns:p14="http://schemas.microsoft.com/office/powerpoint/2010/main" val="24382145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1708" y="923916"/>
            <a:ext cx="10744200" cy="580926"/>
          </a:xfrm>
        </p:spPr>
        <p:txBody>
          <a:bodyPr/>
          <a:lstStyle/>
          <a:p>
            <a:r>
              <a:rPr lang="en-AU" dirty="0"/>
              <a:t>Ethical and legal compliance is a focus for us</a:t>
            </a:r>
          </a:p>
        </p:txBody>
      </p:sp>
      <p:sp>
        <p:nvSpPr>
          <p:cNvPr id="3" name="Content Placeholder 2"/>
          <p:cNvSpPr>
            <a:spLocks noGrp="1"/>
          </p:cNvSpPr>
          <p:nvPr>
            <p:ph idx="1"/>
          </p:nvPr>
        </p:nvSpPr>
        <p:spPr>
          <a:xfrm>
            <a:off x="6706785" y="1477598"/>
            <a:ext cx="5108448" cy="4072505"/>
          </a:xfrm>
        </p:spPr>
        <p:txBody>
          <a:bodyPr>
            <a:normAutofit fontScale="92500" lnSpcReduction="20000"/>
          </a:bodyPr>
          <a:lstStyle/>
          <a:p>
            <a:pPr marL="0" indent="0">
              <a:buNone/>
            </a:pPr>
            <a:endParaRPr lang="en-AU" dirty="0"/>
          </a:p>
          <a:p>
            <a:pPr marL="0" indent="0">
              <a:buNone/>
            </a:pPr>
            <a:r>
              <a:rPr lang="en-AU" dirty="0"/>
              <a:t>Common concerns and issues:</a:t>
            </a:r>
          </a:p>
          <a:p>
            <a:r>
              <a:rPr lang="en-AU" dirty="0"/>
              <a:t>Not hacking, false-friending, pretexting or constructed identities.</a:t>
            </a:r>
          </a:p>
          <a:p>
            <a:r>
              <a:rPr lang="en-AU" dirty="0"/>
              <a:t>Forensic:</a:t>
            </a:r>
          </a:p>
          <a:p>
            <a:pPr lvl="1"/>
            <a:r>
              <a:rPr lang="en-AU" dirty="0"/>
              <a:t>Methods for collection logged with data.</a:t>
            </a:r>
          </a:p>
          <a:p>
            <a:pPr lvl="1"/>
            <a:r>
              <a:rPr lang="en-AU" dirty="0"/>
              <a:t>Results can be reproduced.</a:t>
            </a:r>
          </a:p>
          <a:p>
            <a:pPr lvl="1"/>
            <a:r>
              <a:rPr lang="en-AU" dirty="0"/>
              <a:t>Data stored securely, encrypted.</a:t>
            </a:r>
          </a:p>
          <a:p>
            <a:r>
              <a:rPr lang="en-AU" dirty="0"/>
              <a:t>Privacy.</a:t>
            </a:r>
          </a:p>
          <a:p>
            <a:r>
              <a:rPr lang="en-AU" dirty="0"/>
              <a:t>Licensed investigators.</a:t>
            </a:r>
          </a:p>
          <a:p>
            <a:r>
              <a:rPr lang="en-AU" dirty="0"/>
              <a:t>Discovery orders sought on the basis of informal discovery (investigations) – no rejections.</a:t>
            </a:r>
          </a:p>
          <a:p>
            <a:r>
              <a:rPr lang="en-AU" dirty="0"/>
              <a:t>Life Code:</a:t>
            </a:r>
          </a:p>
          <a:p>
            <a:pPr lvl="1"/>
            <a:r>
              <a:rPr lang="en-AU" dirty="0"/>
              <a:t>Arguably not surveillance, rather it is the collection of material already published.</a:t>
            </a:r>
          </a:p>
          <a:p>
            <a:pPr lvl="1"/>
            <a:r>
              <a:rPr lang="en-AU" dirty="0"/>
              <a:t>No impact unless findings communicated (“the confrontation”).</a:t>
            </a:r>
          </a:p>
        </p:txBody>
      </p:sp>
      <p:sp>
        <p:nvSpPr>
          <p:cNvPr id="4" name="Text Placeholder 3"/>
          <p:cNvSpPr>
            <a:spLocks noGrp="1"/>
          </p:cNvSpPr>
          <p:nvPr>
            <p:ph type="body" sz="quarter" idx="13"/>
          </p:nvPr>
        </p:nvSpPr>
        <p:spPr/>
        <p:txBody>
          <a:bodyPr/>
          <a:lstStyle/>
          <a:p>
            <a:r>
              <a:rPr lang="en-AU" dirty="0"/>
              <a:t>COMPLIANCE</a:t>
            </a:r>
          </a:p>
        </p:txBody>
      </p:sp>
      <p:sp>
        <p:nvSpPr>
          <p:cNvPr id="5" name="Date Placeholder 4"/>
          <p:cNvSpPr>
            <a:spLocks noGrp="1"/>
          </p:cNvSpPr>
          <p:nvPr>
            <p:ph type="dt" sz="half" idx="14"/>
          </p:nvPr>
        </p:nvSpPr>
        <p:spPr/>
        <p:txBody>
          <a:bodyPr/>
          <a:lstStyle/>
          <a:p>
            <a:pPr>
              <a:defRPr/>
            </a:pPr>
            <a:endParaRPr lang="en-AU" dirty="0"/>
          </a:p>
        </p:txBody>
      </p:sp>
      <p:sp>
        <p:nvSpPr>
          <p:cNvPr id="6" name="Footer Placeholder 5"/>
          <p:cNvSpPr>
            <a:spLocks noGrp="1"/>
          </p:cNvSpPr>
          <p:nvPr>
            <p:ph type="ftr" sz="quarter" idx="15"/>
          </p:nvPr>
        </p:nvSpPr>
        <p:spPr/>
        <p:txBody>
          <a:bodyPr/>
          <a:lstStyle/>
          <a:p>
            <a:pPr>
              <a:defRPr/>
            </a:pPr>
            <a:r>
              <a:rPr lang="en-AU" dirty="0"/>
              <a:t>COMMERCIAL IN CONFIDENCE</a:t>
            </a:r>
          </a:p>
        </p:txBody>
      </p:sp>
      <p:sp>
        <p:nvSpPr>
          <p:cNvPr id="7" name="Slide Number Placeholder 6"/>
          <p:cNvSpPr>
            <a:spLocks noGrp="1"/>
          </p:cNvSpPr>
          <p:nvPr>
            <p:ph type="sldNum" sz="quarter" idx="12"/>
          </p:nvPr>
        </p:nvSpPr>
        <p:spPr/>
        <p:txBody>
          <a:bodyPr/>
          <a:lstStyle/>
          <a:p>
            <a:fld id="{A3583582-401E-46A3-BCBE-FA870DD0AEC2}" type="slidenum">
              <a:rPr lang="en-AU" smtClean="0"/>
              <a:pPr/>
              <a:t>34</a:t>
            </a:fld>
            <a:endParaRPr lang="en-AU" dirty="0"/>
          </a:p>
        </p:txBody>
      </p:sp>
      <p:pic>
        <p:nvPicPr>
          <p:cNvPr id="9" name="Picture 2" descr="Image result for Cheate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708" y="3317136"/>
            <a:ext cx="4748271" cy="1517806"/>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6"/>
          <p:cNvSpPr txBox="1">
            <a:spLocks/>
          </p:cNvSpPr>
          <p:nvPr/>
        </p:nvSpPr>
        <p:spPr>
          <a:xfrm>
            <a:off x="711708" y="1712900"/>
            <a:ext cx="4945655" cy="1604236"/>
          </a:xfrm>
          <a:prstGeom prst="rect">
            <a:avLst/>
          </a:prstGeom>
        </p:spPr>
        <p:txBody>
          <a:bodyPr vert="horz" lIns="91440" tIns="45720" rIns="91440" bIns="45720" rtlCol="0" anchor="ctr">
            <a:normAutofit fontScale="82500" lnSpcReduction="10000"/>
          </a:bodyPr>
          <a:lstStyle>
            <a:lvl1pPr algn="l" defTabSz="914400" rtl="0" eaLnBrk="0" fontAlgn="base" latinLnBrk="0" hangingPunct="0">
              <a:lnSpc>
                <a:spcPct val="90000"/>
              </a:lnSpc>
              <a:spcBef>
                <a:spcPct val="0"/>
              </a:spcBef>
              <a:spcAft>
                <a:spcPct val="0"/>
              </a:spcAft>
              <a:buNone/>
              <a:defRPr lang="en-AU" sz="1600" b="1" kern="1200" dirty="0">
                <a:solidFill>
                  <a:schemeClr val="accent1">
                    <a:lumMod val="50000"/>
                  </a:schemeClr>
                </a:solidFill>
                <a:latin typeface="Helvetica" panose="020B0604020202020204" pitchFamily="34" charset="0"/>
                <a:ea typeface="+mj-ea"/>
                <a:cs typeface="Helvetica" panose="020B0604020202020204" pitchFamily="34" charset="0"/>
              </a:defRPr>
            </a:lvl1pPr>
          </a:lstStyle>
          <a:p>
            <a:r>
              <a:rPr lang="en-AU" b="0" dirty="0">
                <a:latin typeface="Arial" panose="020B0604020202020204" pitchFamily="34" charset="0"/>
                <a:cs typeface="Arial" panose="020B0604020202020204" pitchFamily="34" charset="0"/>
              </a:rPr>
              <a:t>As in the world of reality television, ethical and professional forensic methods do not impact until findings are communicated.</a:t>
            </a:r>
          </a:p>
          <a:p>
            <a:endParaRPr lang="en-AU" b="0" dirty="0">
              <a:latin typeface="Arial" panose="020B0604020202020204" pitchFamily="34" charset="0"/>
              <a:cs typeface="Arial" panose="020B0604020202020204" pitchFamily="34" charset="0"/>
            </a:endParaRPr>
          </a:p>
          <a:p>
            <a:r>
              <a:rPr lang="en-AU" b="0" dirty="0">
                <a:latin typeface="Arial" panose="020B0604020202020204" pitchFamily="34" charset="0"/>
                <a:cs typeface="Arial" panose="020B0604020202020204" pitchFamily="34" charset="0"/>
              </a:rPr>
              <a:t>Communication typically only occurs where inconsistencies in self-reported disclosures and online data are evident.</a:t>
            </a:r>
          </a:p>
          <a:p>
            <a:endParaRPr lang="en-AU" b="0" dirty="0">
              <a:latin typeface="Arial" panose="020B0604020202020204" pitchFamily="34" charset="0"/>
              <a:cs typeface="Arial" panose="020B0604020202020204" pitchFamily="34" charset="0"/>
            </a:endParaRPr>
          </a:p>
          <a:p>
            <a:endParaRPr lang="en-AU" b="0" dirty="0">
              <a:latin typeface="Arial" panose="020B0604020202020204" pitchFamily="34" charset="0"/>
              <a:cs typeface="Arial" panose="020B0604020202020204" pitchFamily="34" charset="0"/>
            </a:endParaRPr>
          </a:p>
          <a:p>
            <a:r>
              <a:rPr lang="en-AU" b="0" i="1" dirty="0">
                <a:latin typeface="Arial" panose="020B0604020202020204" pitchFamily="34" charset="0"/>
                <a:cs typeface="Arial" panose="020B0604020202020204" pitchFamily="34" charset="0"/>
              </a:rPr>
              <a:t>There is no potential for impact until the reveal or confrontation… where lawful and ethical methods of collection are used.</a:t>
            </a:r>
          </a:p>
        </p:txBody>
      </p:sp>
    </p:spTree>
    <p:extLst>
      <p:ext uri="{BB962C8B-B14F-4D97-AF65-F5344CB8AC3E}">
        <p14:creationId xmlns:p14="http://schemas.microsoft.com/office/powerpoint/2010/main" val="323747665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23240" y="3153731"/>
            <a:ext cx="4001149" cy="580926"/>
          </a:xfrm>
        </p:spPr>
        <p:txBody>
          <a:bodyPr>
            <a:noAutofit/>
          </a:bodyPr>
          <a:lstStyle/>
          <a:p>
            <a:r>
              <a:rPr lang="en-AU" sz="3200" dirty="0" smtClean="0">
                <a:latin typeface="Helvetica" pitchFamily="2" charset="0"/>
              </a:rPr>
              <a:t>How Do I Buy One?</a:t>
            </a:r>
            <a:endParaRPr lang="en-AU" sz="3200" dirty="0">
              <a:latin typeface="Helvetica" pitchFamily="2" charset="0"/>
            </a:endParaRPr>
          </a:p>
        </p:txBody>
      </p:sp>
      <p:sp>
        <p:nvSpPr>
          <p:cNvPr id="5" name="Text Placeholder 4"/>
          <p:cNvSpPr>
            <a:spLocks noGrp="1"/>
          </p:cNvSpPr>
          <p:nvPr>
            <p:ph type="body" sz="quarter" idx="13"/>
          </p:nvPr>
        </p:nvSpPr>
        <p:spPr>
          <a:xfrm>
            <a:off x="5228568" y="333376"/>
            <a:ext cx="6339016" cy="358775"/>
          </a:xfrm>
        </p:spPr>
        <p:txBody>
          <a:bodyPr/>
          <a:lstStyle/>
          <a:p>
            <a:r>
              <a:rPr lang="en-AU" sz="1800" dirty="0"/>
              <a:t>Open source </a:t>
            </a:r>
            <a:r>
              <a:rPr lang="en-AU" sz="1800" dirty="0" smtClean="0"/>
              <a:t>INTELLIGENCE</a:t>
            </a:r>
            <a:endParaRPr lang="en-AU" sz="2000"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35</a:t>
            </a:fld>
            <a:endParaRPr lang="en-US" dirty="0"/>
          </a:p>
        </p:txBody>
      </p:sp>
      <p:sp>
        <p:nvSpPr>
          <p:cNvPr id="65" name="Footer Placeholder 5"/>
          <p:cNvSpPr>
            <a:spLocks noGrp="1"/>
          </p:cNvSpPr>
          <p:nvPr>
            <p:ph type="ftr" sz="quarter" idx="15"/>
          </p:nvPr>
        </p:nvSpPr>
        <p:spPr>
          <a:xfrm>
            <a:off x="3821444" y="6196238"/>
            <a:ext cx="4204742" cy="365125"/>
          </a:xfrm>
        </p:spPr>
        <p:txBody>
          <a:bodyPr/>
          <a:lstStyle/>
          <a:p>
            <a:pPr>
              <a:defRPr/>
            </a:pPr>
            <a:r>
              <a:rPr lang="en-AU" dirty="0"/>
              <a:t>COMMERCIAL IN CONFIDENCE</a:t>
            </a:r>
          </a:p>
        </p:txBody>
      </p:sp>
      <p:sp>
        <p:nvSpPr>
          <p:cNvPr id="67" name="Date Placeholder 3"/>
          <p:cNvSpPr>
            <a:spLocks noGrp="1"/>
          </p:cNvSpPr>
          <p:nvPr>
            <p:ph type="dt" sz="half" idx="14"/>
          </p:nvPr>
        </p:nvSpPr>
        <p:spPr>
          <a:xfrm>
            <a:off x="838200" y="6206450"/>
            <a:ext cx="1815059" cy="365125"/>
          </a:xfrm>
        </p:spPr>
        <p:txBody>
          <a:bodyPr/>
          <a:lstStyle/>
          <a:p>
            <a:fld id="{A48570F7-0529-44A8-9903-B2BAB1D3EB61}" type="datetime1">
              <a:rPr lang="en-AU"/>
              <a:pPr/>
              <a:t>11/10/2017</a:t>
            </a:fld>
            <a:endParaRPr lang="en-AU" dirty="0"/>
          </a:p>
        </p:txBody>
      </p:sp>
    </p:spTree>
    <p:extLst>
      <p:ext uri="{BB962C8B-B14F-4D97-AF65-F5344CB8AC3E}">
        <p14:creationId xmlns:p14="http://schemas.microsoft.com/office/powerpoint/2010/main" val="347152311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1800" dirty="0" smtClean="0"/>
              <a:t>MONEY</a:t>
            </a:r>
            <a:endParaRPr lang="en-AU" sz="1800" dirty="0"/>
          </a:p>
        </p:txBody>
      </p:sp>
      <p:sp>
        <p:nvSpPr>
          <p:cNvPr id="8" name="Text Placeholder 7"/>
          <p:cNvSpPr>
            <a:spLocks noGrp="1"/>
          </p:cNvSpPr>
          <p:nvPr>
            <p:ph type="body" sz="quarter" idx="13"/>
          </p:nvPr>
        </p:nvSpPr>
        <p:spPr>
          <a:xfrm>
            <a:off x="7392319" y="333376"/>
            <a:ext cx="4175266" cy="358775"/>
          </a:xfrm>
        </p:spPr>
        <p:txBody>
          <a:bodyPr/>
          <a:lstStyle/>
          <a:p>
            <a:r>
              <a:rPr lang="en-AU" dirty="0" smtClean="0"/>
              <a:t>COMMERCIAL CONSIDERATIONS</a:t>
            </a:r>
            <a:endParaRPr lang="en-AU" dirty="0"/>
          </a:p>
        </p:txBody>
      </p:sp>
      <p:sp>
        <p:nvSpPr>
          <p:cNvPr id="5" name="Date Placeholder 4"/>
          <p:cNvSpPr>
            <a:spLocks noGrp="1"/>
          </p:cNvSpPr>
          <p:nvPr>
            <p:ph type="dt" sz="half" idx="14"/>
          </p:nvPr>
        </p:nvSpPr>
        <p:spPr/>
        <p:txBody>
          <a:bodyPr/>
          <a:lstStyle/>
          <a:p>
            <a:pPr>
              <a:defRPr/>
            </a:pPr>
            <a:fld id="{0FB3C877-7A82-4435-82BF-3F91C27747D7}" type="datetime1">
              <a:rPr lang="en-AU" smtClean="0"/>
              <a:t>11/10/2017</a:t>
            </a:fld>
            <a:endParaRPr lang="en-AU" dirty="0"/>
          </a:p>
        </p:txBody>
      </p:sp>
      <p:sp>
        <p:nvSpPr>
          <p:cNvPr id="6" name="Slide Number Placeholder 5"/>
          <p:cNvSpPr>
            <a:spLocks noGrp="1"/>
          </p:cNvSpPr>
          <p:nvPr>
            <p:ph type="sldNum" sz="quarter" idx="12"/>
          </p:nvPr>
        </p:nvSpPr>
        <p:spPr/>
        <p:txBody>
          <a:bodyPr/>
          <a:lstStyle/>
          <a:p>
            <a:fld id="{A3583582-401E-46A3-BCBE-FA870DD0AEC2}" type="slidenum">
              <a:rPr lang="en-AU" smtClean="0"/>
              <a:pPr/>
              <a:t>36</a:t>
            </a:fld>
            <a:endParaRPr lang="en-AU" dirty="0"/>
          </a:p>
        </p:txBody>
      </p:sp>
      <p:sp>
        <p:nvSpPr>
          <p:cNvPr id="10" name="Content Placeholder 9"/>
          <p:cNvSpPr>
            <a:spLocks noGrp="1"/>
          </p:cNvSpPr>
          <p:nvPr>
            <p:ph idx="16"/>
          </p:nvPr>
        </p:nvSpPr>
        <p:spPr>
          <a:xfrm>
            <a:off x="838200" y="1682120"/>
            <a:ext cx="10744200" cy="4214184"/>
          </a:xfrm>
        </p:spPr>
        <p:txBody>
          <a:bodyPr>
            <a:normAutofit/>
          </a:bodyPr>
          <a:lstStyle/>
          <a:p>
            <a:pPr marL="0" indent="0">
              <a:buNone/>
            </a:pPr>
            <a:r>
              <a:rPr lang="en-GB" sz="2400" dirty="0" smtClean="0"/>
              <a:t>Desktop vs Forensic</a:t>
            </a:r>
            <a:endParaRPr lang="en-GB" sz="2400" dirty="0"/>
          </a:p>
          <a:p>
            <a:r>
              <a:rPr lang="en-AU" sz="1800" dirty="0" smtClean="0"/>
              <a:t>Going cheap will cost you in the end – can you back up your work 3 years later?</a:t>
            </a:r>
          </a:p>
          <a:p>
            <a:r>
              <a:rPr lang="en-AU" sz="1800" dirty="0" smtClean="0"/>
              <a:t>Capital outlay significant, systems integration difficult, platforms are moving targets</a:t>
            </a:r>
            <a:endParaRPr lang="en-AU" sz="1800" dirty="0"/>
          </a:p>
          <a:p>
            <a:pPr marL="0" indent="0">
              <a:buNone/>
            </a:pPr>
            <a:endParaRPr lang="en-AU" dirty="0" smtClean="0"/>
          </a:p>
          <a:p>
            <a:pPr marL="0" indent="0">
              <a:buNone/>
            </a:pPr>
            <a:r>
              <a:rPr lang="en-GB" sz="2400" dirty="0" smtClean="0"/>
              <a:t>Fees</a:t>
            </a:r>
            <a:endParaRPr lang="en-GB" sz="2400" dirty="0"/>
          </a:p>
          <a:p>
            <a:r>
              <a:rPr lang="en-GB" sz="1800" dirty="0" smtClean="0"/>
              <a:t>Insurance industry big customer but generally lowest fee rates</a:t>
            </a:r>
            <a:endParaRPr lang="en-GB" sz="1800" dirty="0"/>
          </a:p>
          <a:p>
            <a:r>
              <a:rPr lang="en-AU" sz="1800" dirty="0" smtClean="0"/>
              <a:t>Value being challenged by Court and FWC decisions</a:t>
            </a:r>
          </a:p>
          <a:p>
            <a:endParaRPr lang="en-AU" sz="1800" dirty="0"/>
          </a:p>
          <a:p>
            <a:pPr marL="0" indent="0">
              <a:buNone/>
            </a:pPr>
            <a:r>
              <a:rPr lang="en-GB" sz="2400" dirty="0" smtClean="0"/>
              <a:t>Staff</a:t>
            </a:r>
            <a:endParaRPr lang="en-GB" sz="2400" dirty="0"/>
          </a:p>
          <a:p>
            <a:r>
              <a:rPr lang="en-AU" sz="1800" dirty="0" smtClean="0"/>
              <a:t>Difficult to find right mix of skills</a:t>
            </a:r>
          </a:p>
          <a:p>
            <a:pPr marL="0" indent="0">
              <a:buNone/>
            </a:pPr>
            <a:endParaRPr lang="en-AU" dirty="0"/>
          </a:p>
          <a:p>
            <a:pPr marL="0" indent="0">
              <a:buNone/>
            </a:pPr>
            <a:endParaRPr lang="en-AU" dirty="0"/>
          </a:p>
        </p:txBody>
      </p:sp>
    </p:spTree>
    <p:extLst>
      <p:ext uri="{BB962C8B-B14F-4D97-AF65-F5344CB8AC3E}">
        <p14:creationId xmlns:p14="http://schemas.microsoft.com/office/powerpoint/2010/main" val="37762977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23240" y="3153731"/>
            <a:ext cx="4001149" cy="580926"/>
          </a:xfrm>
        </p:spPr>
        <p:txBody>
          <a:bodyPr>
            <a:noAutofit/>
          </a:bodyPr>
          <a:lstStyle/>
          <a:p>
            <a:r>
              <a:rPr lang="en-AU" sz="3200" dirty="0" smtClean="0">
                <a:latin typeface="Helvetica" pitchFamily="2" charset="0"/>
              </a:rPr>
              <a:t>Three Takeaways</a:t>
            </a:r>
            <a:endParaRPr lang="en-AU" sz="3200" dirty="0">
              <a:latin typeface="Helvetica" pitchFamily="2" charset="0"/>
            </a:endParaRPr>
          </a:p>
        </p:txBody>
      </p:sp>
      <p:sp>
        <p:nvSpPr>
          <p:cNvPr id="5" name="Text Placeholder 4"/>
          <p:cNvSpPr>
            <a:spLocks noGrp="1"/>
          </p:cNvSpPr>
          <p:nvPr>
            <p:ph type="body" sz="quarter" idx="13"/>
          </p:nvPr>
        </p:nvSpPr>
        <p:spPr>
          <a:xfrm>
            <a:off x="5228568" y="333376"/>
            <a:ext cx="6339016" cy="358775"/>
          </a:xfrm>
        </p:spPr>
        <p:txBody>
          <a:bodyPr/>
          <a:lstStyle/>
          <a:p>
            <a:r>
              <a:rPr lang="en-AU" sz="1800" dirty="0"/>
              <a:t>Open source </a:t>
            </a:r>
            <a:r>
              <a:rPr lang="en-AU" sz="1800" dirty="0" smtClean="0"/>
              <a:t>INTELLIGENCE</a:t>
            </a:r>
            <a:endParaRPr lang="en-AU" sz="2000"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37</a:t>
            </a:fld>
            <a:endParaRPr lang="en-US" dirty="0"/>
          </a:p>
        </p:txBody>
      </p:sp>
      <p:sp>
        <p:nvSpPr>
          <p:cNvPr id="65" name="Footer Placeholder 5"/>
          <p:cNvSpPr>
            <a:spLocks noGrp="1"/>
          </p:cNvSpPr>
          <p:nvPr>
            <p:ph type="ftr" sz="quarter" idx="15"/>
          </p:nvPr>
        </p:nvSpPr>
        <p:spPr>
          <a:xfrm>
            <a:off x="3821444" y="6196238"/>
            <a:ext cx="4204742" cy="365125"/>
          </a:xfrm>
        </p:spPr>
        <p:txBody>
          <a:bodyPr/>
          <a:lstStyle/>
          <a:p>
            <a:pPr>
              <a:defRPr/>
            </a:pPr>
            <a:r>
              <a:rPr lang="en-AU" dirty="0"/>
              <a:t>COMMERCIAL IN CONFIDENCE</a:t>
            </a:r>
          </a:p>
        </p:txBody>
      </p:sp>
      <p:sp>
        <p:nvSpPr>
          <p:cNvPr id="67" name="Date Placeholder 3"/>
          <p:cNvSpPr>
            <a:spLocks noGrp="1"/>
          </p:cNvSpPr>
          <p:nvPr>
            <p:ph type="dt" sz="half" idx="14"/>
          </p:nvPr>
        </p:nvSpPr>
        <p:spPr>
          <a:xfrm>
            <a:off x="838200" y="6206450"/>
            <a:ext cx="1815059" cy="365125"/>
          </a:xfrm>
        </p:spPr>
        <p:txBody>
          <a:bodyPr/>
          <a:lstStyle/>
          <a:p>
            <a:fld id="{A48570F7-0529-44A8-9903-B2BAB1D3EB61}" type="datetime1">
              <a:rPr lang="en-AU"/>
              <a:pPr/>
              <a:t>11/10/2017</a:t>
            </a:fld>
            <a:endParaRPr lang="en-AU" dirty="0"/>
          </a:p>
        </p:txBody>
      </p:sp>
    </p:spTree>
    <p:extLst>
      <p:ext uri="{BB962C8B-B14F-4D97-AF65-F5344CB8AC3E}">
        <p14:creationId xmlns:p14="http://schemas.microsoft.com/office/powerpoint/2010/main" val="200246633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7392319" y="333376"/>
            <a:ext cx="4175266" cy="358775"/>
          </a:xfrm>
        </p:spPr>
        <p:txBody>
          <a:bodyPr/>
          <a:lstStyle/>
          <a:p>
            <a:r>
              <a:rPr lang="en-AU" dirty="0" smtClean="0"/>
              <a:t>TAKEAWAYS</a:t>
            </a:r>
            <a:endParaRPr lang="en-AU" dirty="0"/>
          </a:p>
        </p:txBody>
      </p:sp>
      <p:sp>
        <p:nvSpPr>
          <p:cNvPr id="5" name="Date Placeholder 4"/>
          <p:cNvSpPr>
            <a:spLocks noGrp="1"/>
          </p:cNvSpPr>
          <p:nvPr>
            <p:ph type="dt" sz="half" idx="14"/>
          </p:nvPr>
        </p:nvSpPr>
        <p:spPr/>
        <p:txBody>
          <a:bodyPr/>
          <a:lstStyle/>
          <a:p>
            <a:pPr>
              <a:defRPr/>
            </a:pPr>
            <a:fld id="{0FB3C877-7A82-4435-82BF-3F91C27747D7}" type="datetime1">
              <a:rPr lang="en-AU" smtClean="0"/>
              <a:t>11/10/2017</a:t>
            </a:fld>
            <a:endParaRPr lang="en-AU" dirty="0"/>
          </a:p>
        </p:txBody>
      </p:sp>
      <p:sp>
        <p:nvSpPr>
          <p:cNvPr id="6" name="Slide Number Placeholder 5"/>
          <p:cNvSpPr>
            <a:spLocks noGrp="1"/>
          </p:cNvSpPr>
          <p:nvPr>
            <p:ph type="sldNum" sz="quarter" idx="12"/>
          </p:nvPr>
        </p:nvSpPr>
        <p:spPr/>
        <p:txBody>
          <a:bodyPr/>
          <a:lstStyle/>
          <a:p>
            <a:fld id="{A3583582-401E-46A3-BCBE-FA870DD0AEC2}" type="slidenum">
              <a:rPr lang="en-AU" smtClean="0"/>
              <a:pPr/>
              <a:t>38</a:t>
            </a:fld>
            <a:endParaRPr lang="en-AU" dirty="0"/>
          </a:p>
        </p:txBody>
      </p:sp>
      <p:sp>
        <p:nvSpPr>
          <p:cNvPr id="10" name="Content Placeholder 9"/>
          <p:cNvSpPr>
            <a:spLocks noGrp="1"/>
          </p:cNvSpPr>
          <p:nvPr>
            <p:ph idx="16"/>
          </p:nvPr>
        </p:nvSpPr>
        <p:spPr>
          <a:xfrm>
            <a:off x="838200" y="1024569"/>
            <a:ext cx="7468518" cy="4871735"/>
          </a:xfrm>
        </p:spPr>
        <p:txBody>
          <a:bodyPr>
            <a:normAutofit/>
          </a:bodyPr>
          <a:lstStyle/>
          <a:p>
            <a:pPr marL="0" indent="0">
              <a:buNone/>
            </a:pPr>
            <a:r>
              <a:rPr lang="en-GB" sz="2400" dirty="0" smtClean="0"/>
              <a:t>Like Ice Cube said…Check </a:t>
            </a:r>
            <a:r>
              <a:rPr lang="en-GB" sz="2400" dirty="0" err="1" smtClean="0"/>
              <a:t>Yo</a:t>
            </a:r>
            <a:r>
              <a:rPr lang="en-GB" sz="2400" dirty="0" smtClean="0"/>
              <a:t> Self!</a:t>
            </a:r>
            <a:endParaRPr lang="en-GB" sz="2400" dirty="0"/>
          </a:p>
          <a:p>
            <a:r>
              <a:rPr lang="en-AU" sz="1800" dirty="0" smtClean="0"/>
              <a:t>Start your OSINT journey by researching yourself online</a:t>
            </a:r>
          </a:p>
          <a:p>
            <a:r>
              <a:rPr lang="en-AU" sz="1800" dirty="0" smtClean="0"/>
              <a:t>30 Day Information Security Challenge – </a:t>
            </a:r>
            <a:r>
              <a:rPr lang="en-AU" sz="1800" dirty="0" smtClean="0">
                <a:hlinkClick r:id="rId2"/>
              </a:rPr>
              <a:t>www.smevidence.com.au</a:t>
            </a:r>
            <a:endParaRPr lang="en-AU" sz="1800" dirty="0"/>
          </a:p>
          <a:p>
            <a:pPr marL="0" indent="0">
              <a:buNone/>
            </a:pPr>
            <a:endParaRPr lang="en-AU" dirty="0" smtClean="0"/>
          </a:p>
          <a:p>
            <a:pPr marL="0" indent="0">
              <a:buNone/>
            </a:pPr>
            <a:r>
              <a:rPr lang="en-GB" sz="2400" dirty="0" smtClean="0"/>
              <a:t>Training</a:t>
            </a:r>
            <a:endParaRPr lang="en-GB" sz="2400" dirty="0"/>
          </a:p>
          <a:p>
            <a:r>
              <a:rPr lang="en-GB" sz="1800" dirty="0" smtClean="0"/>
              <a:t>Open Source Intelligence Techniques – Michael </a:t>
            </a:r>
            <a:r>
              <a:rPr lang="en-GB" sz="1800" dirty="0" err="1" smtClean="0"/>
              <a:t>Bazzell</a:t>
            </a:r>
            <a:endParaRPr lang="en-GB" sz="1800" dirty="0"/>
          </a:p>
          <a:p>
            <a:pPr marL="0" indent="0">
              <a:buNone/>
            </a:pPr>
            <a:endParaRPr lang="en-GB" sz="2400" dirty="0" smtClean="0"/>
          </a:p>
          <a:p>
            <a:pPr marL="0" indent="0">
              <a:buNone/>
            </a:pPr>
            <a:r>
              <a:rPr lang="en-GB" sz="2400" dirty="0" smtClean="0"/>
              <a:t>Contact us!</a:t>
            </a:r>
            <a:endParaRPr lang="en-GB" sz="2400" dirty="0"/>
          </a:p>
          <a:p>
            <a:r>
              <a:rPr lang="en-AU" sz="1800" dirty="0" smtClean="0"/>
              <a:t>White-labelling</a:t>
            </a:r>
          </a:p>
          <a:p>
            <a:r>
              <a:rPr lang="en-AU" sz="1800" dirty="0" smtClean="0"/>
              <a:t>Consulting and training</a:t>
            </a:r>
          </a:p>
          <a:p>
            <a:r>
              <a:rPr lang="en-AU" sz="1800" dirty="0" smtClean="0"/>
              <a:t>Hosting and environment support</a:t>
            </a:r>
          </a:p>
          <a:p>
            <a:endParaRPr lang="en-AU" sz="1800" dirty="0" smtClean="0"/>
          </a:p>
          <a:p>
            <a:pPr marL="0" indent="0">
              <a:buNone/>
            </a:pPr>
            <a:endParaRPr lang="en-AU" dirty="0"/>
          </a:p>
          <a:p>
            <a:pPr marL="0" indent="0">
              <a:buNone/>
            </a:pPr>
            <a:endParaRPr lang="en-AU" dirty="0"/>
          </a:p>
        </p:txBody>
      </p:sp>
      <p:pic>
        <p:nvPicPr>
          <p:cNvPr id="1026" name="Picture 2" descr="https://inteltechniques.com/img/book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80086" y="2444063"/>
            <a:ext cx="1565923" cy="20327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723296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137354" y="6200497"/>
            <a:ext cx="2148345" cy="307777"/>
          </a:xfrm>
          <a:prstGeom prst="rect">
            <a:avLst/>
          </a:prstGeom>
          <a:noFill/>
        </p:spPr>
        <p:txBody>
          <a:bodyPr wrap="none" rtlCol="0" anchor="ctr">
            <a:spAutoFit/>
          </a:bodyPr>
          <a:lstStyle/>
          <a:p>
            <a:pPr algn="ctr"/>
            <a:r>
              <a:rPr lang="en-AU" sz="1400" b="1" dirty="0">
                <a:solidFill>
                  <a:srgbClr val="002060"/>
                </a:solidFill>
                <a:latin typeface="Helvetica" panose="020B0604020202020204" pitchFamily="34" charset="0"/>
                <a:cs typeface="Helvetica" panose="020B0604020202020204" pitchFamily="34" charset="0"/>
              </a:rPr>
              <a:t>WWW.CONSILAD.COM</a:t>
            </a:r>
          </a:p>
        </p:txBody>
      </p:sp>
      <p:sp>
        <p:nvSpPr>
          <p:cNvPr id="6" name="TextBox 5"/>
          <p:cNvSpPr txBox="1"/>
          <p:nvPr/>
        </p:nvSpPr>
        <p:spPr>
          <a:xfrm>
            <a:off x="5137354" y="388710"/>
            <a:ext cx="2886304" cy="369332"/>
          </a:xfrm>
          <a:prstGeom prst="rect">
            <a:avLst/>
          </a:prstGeom>
          <a:noFill/>
        </p:spPr>
        <p:txBody>
          <a:bodyPr wrap="none" rtlCol="0">
            <a:spAutoFit/>
          </a:bodyPr>
          <a:lstStyle/>
          <a:p>
            <a:pPr algn="ctr"/>
            <a:r>
              <a:rPr lang="en-AU" b="1" dirty="0">
                <a:solidFill>
                  <a:srgbClr val="009ED5"/>
                </a:solidFill>
                <a:latin typeface="Helvetica" panose="020B0604020202020204" pitchFamily="34" charset="0"/>
                <a:cs typeface="Helvetica" panose="020B0604020202020204" pitchFamily="34" charset="0"/>
              </a:rPr>
              <a:t>TRUTH OF THE MATTER</a:t>
            </a:r>
          </a:p>
        </p:txBody>
      </p:sp>
      <p:pic>
        <p:nvPicPr>
          <p:cNvPr id="11" name="Picture 10"/>
          <p:cNvPicPr>
            <a:picLocks noChangeAspect="1"/>
          </p:cNvPicPr>
          <p:nvPr/>
        </p:nvPicPr>
        <p:blipFill>
          <a:blip r:embed="rId3"/>
          <a:stretch>
            <a:fillRect/>
          </a:stretch>
        </p:blipFill>
        <p:spPr>
          <a:xfrm>
            <a:off x="1047617" y="1743735"/>
            <a:ext cx="3473434" cy="3286402"/>
          </a:xfrm>
          <a:prstGeom prst="rect">
            <a:avLst/>
          </a:prstGeom>
        </p:spPr>
      </p:pic>
      <p:sp>
        <p:nvSpPr>
          <p:cNvPr id="3" name="TextBox 2"/>
          <p:cNvSpPr txBox="1"/>
          <p:nvPr/>
        </p:nvSpPr>
        <p:spPr>
          <a:xfrm>
            <a:off x="5137354" y="2208905"/>
            <a:ext cx="5330949" cy="2000548"/>
          </a:xfrm>
          <a:prstGeom prst="rect">
            <a:avLst/>
          </a:prstGeom>
          <a:noFill/>
        </p:spPr>
        <p:txBody>
          <a:bodyPr wrap="square" rtlCol="0" anchor="ctr">
            <a:spAutoFit/>
          </a:bodyPr>
          <a:lstStyle/>
          <a:p>
            <a:r>
              <a:rPr lang="en-US" sz="2800" b="1" dirty="0" smtClean="0">
                <a:solidFill>
                  <a:schemeClr val="accent1">
                    <a:lumMod val="50000"/>
                  </a:schemeClr>
                </a:solidFill>
                <a:latin typeface="Helvetica" panose="020B0604020202020204" pitchFamily="34" charset="0"/>
                <a:cs typeface="Helvetica" panose="020B0604020202020204" pitchFamily="34" charset="0"/>
              </a:rPr>
              <a:t>Geoffrey Campey</a:t>
            </a:r>
            <a:endParaRPr lang="en-US" sz="2800" b="1" dirty="0">
              <a:solidFill>
                <a:schemeClr val="accent1">
                  <a:lumMod val="50000"/>
                </a:schemeClr>
              </a:solidFill>
              <a:latin typeface="Helvetica" panose="020B0604020202020204" pitchFamily="34" charset="0"/>
              <a:cs typeface="Helvetica" panose="020B0604020202020204" pitchFamily="34" charset="0"/>
            </a:endParaRPr>
          </a:p>
          <a:p>
            <a:endParaRPr lang="en-US" sz="2400" b="1" dirty="0" smtClean="0">
              <a:solidFill>
                <a:schemeClr val="accent1">
                  <a:lumMod val="50000"/>
                </a:schemeClr>
              </a:solidFill>
              <a:latin typeface="Helvetica" panose="020B0604020202020204" pitchFamily="34" charset="0"/>
              <a:cs typeface="Helvetica" panose="020B0604020202020204" pitchFamily="34" charset="0"/>
            </a:endParaRPr>
          </a:p>
          <a:p>
            <a:r>
              <a:rPr lang="en-US" sz="2400" b="1" dirty="0" smtClean="0">
                <a:solidFill>
                  <a:schemeClr val="accent1">
                    <a:lumMod val="50000"/>
                  </a:schemeClr>
                </a:solidFill>
                <a:latin typeface="Helvetica" panose="020B0604020202020204" pitchFamily="34" charset="0"/>
                <a:cs typeface="Helvetica" panose="020B0604020202020204" pitchFamily="34" charset="0"/>
              </a:rPr>
              <a:t>e: geoffc@consilad.com</a:t>
            </a:r>
          </a:p>
          <a:p>
            <a:r>
              <a:rPr lang="en-US" sz="2400" b="1" dirty="0" smtClean="0">
                <a:solidFill>
                  <a:schemeClr val="accent1">
                    <a:lumMod val="50000"/>
                  </a:schemeClr>
                </a:solidFill>
                <a:latin typeface="Helvetica" panose="020B0604020202020204" pitchFamily="34" charset="0"/>
                <a:cs typeface="Helvetica" panose="020B0604020202020204" pitchFamily="34" charset="0"/>
              </a:rPr>
              <a:t>w: www.consilad.com</a:t>
            </a:r>
          </a:p>
          <a:p>
            <a:r>
              <a:rPr lang="en-US" sz="2400" b="1" dirty="0">
                <a:solidFill>
                  <a:schemeClr val="accent1">
                    <a:lumMod val="50000"/>
                  </a:schemeClr>
                </a:solidFill>
                <a:latin typeface="Helvetica" panose="020B0604020202020204" pitchFamily="34" charset="0"/>
                <a:cs typeface="Helvetica" panose="020B0604020202020204" pitchFamily="34" charset="0"/>
              </a:rPr>
              <a:t>t: @</a:t>
            </a:r>
            <a:r>
              <a:rPr lang="en-US" sz="2400" b="1" dirty="0" err="1" smtClean="0">
                <a:solidFill>
                  <a:schemeClr val="accent1">
                    <a:lumMod val="50000"/>
                  </a:schemeClr>
                </a:solidFill>
                <a:latin typeface="Helvetica" panose="020B0604020202020204" pitchFamily="34" charset="0"/>
                <a:cs typeface="Helvetica" panose="020B0604020202020204" pitchFamily="34" charset="0"/>
              </a:rPr>
              <a:t>SocialMediaEE</a:t>
            </a:r>
            <a:endParaRPr lang="en-US" sz="2400" b="1" dirty="0">
              <a:solidFill>
                <a:schemeClr val="accent1">
                  <a:lumMod val="50000"/>
                </a:schemeClr>
              </a:solidFill>
              <a:latin typeface="Helvetica" panose="020B0604020202020204" pitchFamily="34" charset="0"/>
              <a:cs typeface="Helvetica" panose="020B0604020202020204" pitchFamily="34" charset="0"/>
            </a:endParaRPr>
          </a:p>
        </p:txBody>
      </p:sp>
      <p:sp>
        <p:nvSpPr>
          <p:cNvPr id="7" name="TextBox 6">
            <a:extLst/>
          </p:cNvPr>
          <p:cNvSpPr txBox="1"/>
          <p:nvPr/>
        </p:nvSpPr>
        <p:spPr>
          <a:xfrm>
            <a:off x="8212548" y="6169720"/>
            <a:ext cx="3359613" cy="338554"/>
          </a:xfrm>
          <a:prstGeom prst="rect">
            <a:avLst/>
          </a:prstGeom>
          <a:noFill/>
        </p:spPr>
        <p:txBody>
          <a:bodyPr wrap="square" rtlCol="0" anchor="ctr">
            <a:spAutoFit/>
          </a:bodyPr>
          <a:lstStyle/>
          <a:p>
            <a:pPr algn="l"/>
            <a:r>
              <a:rPr lang="en-AU" sz="1600" b="1" dirty="0">
                <a:latin typeface="Helvetica" panose="020B0604020202020204" pitchFamily="34" charset="0"/>
              </a:rPr>
              <a:t>Sydney, Chicago, Los Angeles</a:t>
            </a:r>
            <a:endParaRPr lang="en-US" sz="1600" b="1" dirty="0">
              <a:latin typeface="Helvetica" panose="020B0604020202020204" pitchFamily="34" charset="0"/>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0207" y="5930407"/>
            <a:ext cx="757833" cy="757833"/>
          </a:xfrm>
          <a:prstGeom prst="rect">
            <a:avLst/>
          </a:prstGeom>
        </p:spPr>
      </p:pic>
    </p:spTree>
    <p:extLst>
      <p:ext uri="{BB962C8B-B14F-4D97-AF65-F5344CB8AC3E}">
        <p14:creationId xmlns:p14="http://schemas.microsoft.com/office/powerpoint/2010/main" val="40635066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Program</a:t>
            </a:r>
            <a:endParaRPr lang="en-AU" i="1" dirty="0"/>
          </a:p>
        </p:txBody>
      </p:sp>
      <p:sp>
        <p:nvSpPr>
          <p:cNvPr id="3" name="Content Placeholder 2"/>
          <p:cNvSpPr>
            <a:spLocks noGrp="1"/>
          </p:cNvSpPr>
          <p:nvPr>
            <p:ph idx="1"/>
          </p:nvPr>
        </p:nvSpPr>
        <p:spPr>
          <a:xfrm>
            <a:off x="839004" y="1655303"/>
            <a:ext cx="7214325" cy="4529833"/>
          </a:xfrm>
        </p:spPr>
        <p:txBody>
          <a:bodyPr>
            <a:noAutofit/>
          </a:bodyPr>
          <a:lstStyle/>
          <a:p>
            <a:pPr lvl="1"/>
            <a:r>
              <a:rPr lang="en-AU" sz="2000" dirty="0" smtClean="0"/>
              <a:t>Introduction</a:t>
            </a:r>
            <a:endParaRPr lang="en-AU" sz="2000" dirty="0"/>
          </a:p>
          <a:p>
            <a:pPr lvl="1"/>
            <a:r>
              <a:rPr lang="en-AU" sz="2000" dirty="0" smtClean="0"/>
              <a:t>What is OSINT?</a:t>
            </a:r>
            <a:endParaRPr lang="en-AU" sz="2000" dirty="0"/>
          </a:p>
          <a:p>
            <a:pPr lvl="1"/>
            <a:r>
              <a:rPr lang="en-AU" sz="2000" dirty="0" smtClean="0"/>
              <a:t>Applications of OSINT</a:t>
            </a:r>
            <a:endParaRPr lang="en-AU" sz="2000" dirty="0"/>
          </a:p>
          <a:p>
            <a:pPr lvl="1"/>
            <a:r>
              <a:rPr lang="en-AU" sz="2000" dirty="0" smtClean="0"/>
              <a:t>Desktop Surveillance vs Forensic Investigations</a:t>
            </a:r>
          </a:p>
          <a:p>
            <a:pPr lvl="1"/>
            <a:r>
              <a:rPr lang="en-AU" sz="2000" dirty="0" smtClean="0"/>
              <a:t>Case Studies</a:t>
            </a:r>
          </a:p>
          <a:p>
            <a:pPr lvl="1"/>
            <a:r>
              <a:rPr lang="en-AU" sz="2000" dirty="0" smtClean="0"/>
              <a:t>Operational Considerations</a:t>
            </a:r>
          </a:p>
          <a:p>
            <a:pPr lvl="1"/>
            <a:r>
              <a:rPr lang="en-AU" sz="2000" dirty="0" smtClean="0"/>
              <a:t>Compliance Considerations</a:t>
            </a:r>
          </a:p>
          <a:p>
            <a:pPr lvl="1"/>
            <a:r>
              <a:rPr lang="en-AU" sz="2000" dirty="0" smtClean="0"/>
              <a:t>How do I buy one?</a:t>
            </a:r>
          </a:p>
          <a:p>
            <a:pPr lvl="1"/>
            <a:r>
              <a:rPr lang="en-AU" sz="2000" dirty="0" smtClean="0"/>
              <a:t>Takeaways</a:t>
            </a:r>
            <a:r>
              <a:rPr lang="en-AU" sz="2000" dirty="0"/>
              <a:t/>
            </a:r>
            <a:br>
              <a:rPr lang="en-AU" sz="2000" dirty="0"/>
            </a:br>
            <a:endParaRPr lang="en-AU" sz="2000" dirty="0"/>
          </a:p>
        </p:txBody>
      </p:sp>
      <p:sp>
        <p:nvSpPr>
          <p:cNvPr id="5" name="Text Placeholder 4"/>
          <p:cNvSpPr>
            <a:spLocks noGrp="1"/>
          </p:cNvSpPr>
          <p:nvPr>
            <p:ph type="body" sz="quarter" idx="13"/>
          </p:nvPr>
        </p:nvSpPr>
        <p:spPr>
          <a:xfrm>
            <a:off x="8405446" y="333376"/>
            <a:ext cx="3162138" cy="358775"/>
          </a:xfrm>
        </p:spPr>
        <p:txBody>
          <a:bodyPr/>
          <a:lstStyle/>
          <a:p>
            <a:r>
              <a:rPr lang="en-AU" dirty="0"/>
              <a:t>ABOUT CONSILAD</a:t>
            </a:r>
          </a:p>
        </p:txBody>
      </p:sp>
      <p:sp>
        <p:nvSpPr>
          <p:cNvPr id="6" name="Footer Placeholder 5"/>
          <p:cNvSpPr>
            <a:spLocks noGrp="1"/>
          </p:cNvSpPr>
          <p:nvPr>
            <p:ph type="ftr" sz="quarter" idx="15"/>
          </p:nvPr>
        </p:nvSpPr>
        <p:spPr/>
        <p:txBody>
          <a:bodyPr/>
          <a:lstStyle/>
          <a:p>
            <a:pPr>
              <a:defRPr/>
            </a:pPr>
            <a:r>
              <a:rPr lang="en-AU" dirty="0"/>
              <a:t>COMMERCIAL IN CONFIDENCE</a:t>
            </a:r>
          </a:p>
        </p:txBody>
      </p:sp>
      <p:sp>
        <p:nvSpPr>
          <p:cNvPr id="4" name="Slide Number Placeholder 3"/>
          <p:cNvSpPr>
            <a:spLocks noGrp="1"/>
          </p:cNvSpPr>
          <p:nvPr>
            <p:ph type="sldNum" sz="quarter" idx="12"/>
          </p:nvPr>
        </p:nvSpPr>
        <p:spPr/>
        <p:txBody>
          <a:bodyPr/>
          <a:lstStyle/>
          <a:p>
            <a:fld id="{6E2D2B3B-882E-40F3-A32F-6DD516915044}" type="slidenum">
              <a:rPr lang="en-US" smtClean="0"/>
              <a:pPr/>
              <a:t>4</a:t>
            </a:fld>
            <a:endParaRPr lang="en-US" dirty="0"/>
          </a:p>
        </p:txBody>
      </p:sp>
      <p:sp>
        <p:nvSpPr>
          <p:cNvPr id="8" name="Date Placeholder 3"/>
          <p:cNvSpPr>
            <a:spLocks noGrp="1"/>
          </p:cNvSpPr>
          <p:nvPr>
            <p:ph type="dt" sz="half" idx="14"/>
          </p:nvPr>
        </p:nvSpPr>
        <p:spPr>
          <a:xfrm>
            <a:off x="838200" y="6206450"/>
            <a:ext cx="1815059" cy="365125"/>
          </a:xfrm>
        </p:spPr>
        <p:txBody>
          <a:bodyPr/>
          <a:lstStyle/>
          <a:p>
            <a:fld id="{A48570F7-0529-44A8-9903-B2BAB1D3EB61}" type="datetime1">
              <a:rPr lang="en-AU"/>
              <a:pPr/>
              <a:t>11/10/2017</a:t>
            </a:fld>
            <a:endParaRPr lang="en-AU" dirty="0"/>
          </a:p>
        </p:txBody>
      </p:sp>
    </p:spTree>
    <p:extLst>
      <p:ext uri="{BB962C8B-B14F-4D97-AF65-F5344CB8AC3E}">
        <p14:creationId xmlns:p14="http://schemas.microsoft.com/office/powerpoint/2010/main" val="35743995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85010" y="3153731"/>
            <a:ext cx="3677609" cy="580926"/>
          </a:xfrm>
        </p:spPr>
        <p:txBody>
          <a:bodyPr>
            <a:noAutofit/>
          </a:bodyPr>
          <a:lstStyle/>
          <a:p>
            <a:r>
              <a:rPr lang="en-AU" sz="3200" dirty="0" smtClean="0">
                <a:latin typeface="Helvetica" pitchFamily="2" charset="0"/>
              </a:rPr>
              <a:t>Why listen to me?</a:t>
            </a:r>
            <a:endParaRPr lang="en-AU" sz="3200" dirty="0">
              <a:latin typeface="Helvetica" pitchFamily="2" charset="0"/>
            </a:endParaRPr>
          </a:p>
        </p:txBody>
      </p:sp>
      <p:sp>
        <p:nvSpPr>
          <p:cNvPr id="5" name="Text Placeholder 4"/>
          <p:cNvSpPr>
            <a:spLocks noGrp="1"/>
          </p:cNvSpPr>
          <p:nvPr>
            <p:ph type="body" sz="quarter" idx="13"/>
          </p:nvPr>
        </p:nvSpPr>
        <p:spPr>
          <a:xfrm>
            <a:off x="5228568" y="333376"/>
            <a:ext cx="6339016" cy="358775"/>
          </a:xfrm>
        </p:spPr>
        <p:txBody>
          <a:bodyPr/>
          <a:lstStyle/>
          <a:p>
            <a:r>
              <a:rPr lang="en-AU" sz="1800" dirty="0"/>
              <a:t>Open source </a:t>
            </a:r>
            <a:r>
              <a:rPr lang="en-AU" sz="1800" dirty="0" smtClean="0"/>
              <a:t>INTELLIGENCE</a:t>
            </a:r>
            <a:endParaRPr lang="en-AU" sz="2000"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5</a:t>
            </a:fld>
            <a:endParaRPr lang="en-US" dirty="0"/>
          </a:p>
        </p:txBody>
      </p:sp>
      <p:sp>
        <p:nvSpPr>
          <p:cNvPr id="65" name="Footer Placeholder 5"/>
          <p:cNvSpPr>
            <a:spLocks noGrp="1"/>
          </p:cNvSpPr>
          <p:nvPr>
            <p:ph type="ftr" sz="quarter" idx="15"/>
          </p:nvPr>
        </p:nvSpPr>
        <p:spPr>
          <a:xfrm>
            <a:off x="3821444" y="6196238"/>
            <a:ext cx="4204742" cy="365125"/>
          </a:xfrm>
        </p:spPr>
        <p:txBody>
          <a:bodyPr/>
          <a:lstStyle/>
          <a:p>
            <a:pPr>
              <a:defRPr/>
            </a:pPr>
            <a:r>
              <a:rPr lang="en-AU" dirty="0"/>
              <a:t>COMMERCIAL IN CONFIDENCE</a:t>
            </a:r>
          </a:p>
        </p:txBody>
      </p:sp>
      <p:sp>
        <p:nvSpPr>
          <p:cNvPr id="67" name="Date Placeholder 3"/>
          <p:cNvSpPr>
            <a:spLocks noGrp="1"/>
          </p:cNvSpPr>
          <p:nvPr>
            <p:ph type="dt" sz="half" idx="14"/>
          </p:nvPr>
        </p:nvSpPr>
        <p:spPr>
          <a:xfrm>
            <a:off x="838200" y="6206450"/>
            <a:ext cx="1815059" cy="365125"/>
          </a:xfrm>
        </p:spPr>
        <p:txBody>
          <a:bodyPr/>
          <a:lstStyle/>
          <a:p>
            <a:fld id="{A48570F7-0529-44A8-9903-B2BAB1D3EB61}" type="datetime1">
              <a:rPr lang="en-AU"/>
              <a:pPr/>
              <a:t>11/10/2017</a:t>
            </a:fld>
            <a:endParaRPr lang="en-AU" dirty="0"/>
          </a:p>
        </p:txBody>
      </p:sp>
    </p:spTree>
    <p:extLst>
      <p:ext uri="{BB962C8B-B14F-4D97-AF65-F5344CB8AC3E}">
        <p14:creationId xmlns:p14="http://schemas.microsoft.com/office/powerpoint/2010/main" val="25627277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p:cNvSpPr/>
          <p:nvPr/>
        </p:nvSpPr>
        <p:spPr>
          <a:xfrm>
            <a:off x="4007824" y="1576942"/>
            <a:ext cx="7574575" cy="4064004"/>
          </a:xfrm>
          <a:prstGeom prst="ellipse">
            <a:avLst/>
          </a:prstGeom>
          <a:solidFill>
            <a:srgbClr val="F4B183">
              <a:alpha val="50196"/>
            </a:srgb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Oval 6"/>
          <p:cNvSpPr/>
          <p:nvPr/>
        </p:nvSpPr>
        <p:spPr>
          <a:xfrm>
            <a:off x="179096" y="1682119"/>
            <a:ext cx="7554043" cy="3958827"/>
          </a:xfrm>
          <a:prstGeom prst="ellipse">
            <a:avLst/>
          </a:prstGeom>
          <a:solidFill>
            <a:schemeClr val="accent4">
              <a:lumMod val="40000"/>
              <a:lumOff val="60000"/>
              <a:alpha val="50196"/>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p:txBody>
          <a:bodyPr>
            <a:normAutofit/>
          </a:bodyPr>
          <a:lstStyle/>
          <a:p>
            <a:r>
              <a:rPr lang="en-AU" dirty="0" smtClean="0"/>
              <a:t>Litigation Consultant with ConsilAD since 2014</a:t>
            </a:r>
            <a:endParaRPr lang="en-AU" i="1" dirty="0"/>
          </a:p>
        </p:txBody>
      </p:sp>
      <p:sp>
        <p:nvSpPr>
          <p:cNvPr id="3" name="Content Placeholder 2"/>
          <p:cNvSpPr>
            <a:spLocks noGrp="1"/>
          </p:cNvSpPr>
          <p:nvPr>
            <p:ph idx="1"/>
          </p:nvPr>
        </p:nvSpPr>
        <p:spPr>
          <a:xfrm>
            <a:off x="838200" y="2561855"/>
            <a:ext cx="2934505" cy="2465935"/>
          </a:xfrm>
        </p:spPr>
        <p:txBody>
          <a:bodyPr>
            <a:noAutofit/>
          </a:bodyPr>
          <a:lstStyle/>
          <a:p>
            <a:pPr marL="0" indent="0">
              <a:buNone/>
            </a:pPr>
            <a:r>
              <a:rPr lang="en-AU" b="1" dirty="0" smtClean="0"/>
              <a:t>Technical:</a:t>
            </a:r>
            <a:endParaRPr lang="en-AU" b="1" dirty="0"/>
          </a:p>
          <a:p>
            <a:pPr lvl="1"/>
            <a:r>
              <a:rPr lang="en-AU" dirty="0" smtClean="0"/>
              <a:t>B. Computer Science</a:t>
            </a:r>
            <a:endParaRPr lang="en-AU" dirty="0"/>
          </a:p>
          <a:p>
            <a:pPr lvl="1"/>
            <a:r>
              <a:rPr lang="en-AU" dirty="0" smtClean="0"/>
              <a:t>16 years in commercial IT – software dev., support and management</a:t>
            </a:r>
            <a:endParaRPr lang="en-AU" dirty="0"/>
          </a:p>
          <a:p>
            <a:pPr lvl="1"/>
            <a:r>
              <a:rPr lang="en-AU" dirty="0" smtClean="0"/>
              <a:t>Cyber Security and digital forensics consultant</a:t>
            </a:r>
            <a:r>
              <a:rPr lang="en-AU" sz="2000" dirty="0"/>
              <a:t/>
            </a:r>
            <a:br>
              <a:rPr lang="en-AU" sz="2000" dirty="0"/>
            </a:br>
            <a:endParaRPr lang="en-AU" sz="2000" dirty="0"/>
          </a:p>
        </p:txBody>
      </p:sp>
      <p:sp>
        <p:nvSpPr>
          <p:cNvPr id="5" name="Text Placeholder 4"/>
          <p:cNvSpPr>
            <a:spLocks noGrp="1"/>
          </p:cNvSpPr>
          <p:nvPr>
            <p:ph type="body" sz="quarter" idx="13"/>
          </p:nvPr>
        </p:nvSpPr>
        <p:spPr>
          <a:xfrm>
            <a:off x="8405446" y="333376"/>
            <a:ext cx="3162138" cy="358775"/>
          </a:xfrm>
        </p:spPr>
        <p:txBody>
          <a:bodyPr/>
          <a:lstStyle/>
          <a:p>
            <a:r>
              <a:rPr lang="en-AU" dirty="0"/>
              <a:t>ABOUT </a:t>
            </a:r>
            <a:r>
              <a:rPr lang="en-AU" dirty="0" smtClean="0"/>
              <a:t>Geoffrey</a:t>
            </a:r>
            <a:endParaRPr lang="en-AU" dirty="0"/>
          </a:p>
        </p:txBody>
      </p:sp>
      <p:sp>
        <p:nvSpPr>
          <p:cNvPr id="6" name="Footer Placeholder 5"/>
          <p:cNvSpPr>
            <a:spLocks noGrp="1"/>
          </p:cNvSpPr>
          <p:nvPr>
            <p:ph type="ftr" sz="quarter" idx="15"/>
          </p:nvPr>
        </p:nvSpPr>
        <p:spPr/>
        <p:txBody>
          <a:bodyPr/>
          <a:lstStyle/>
          <a:p>
            <a:pPr>
              <a:defRPr/>
            </a:pPr>
            <a:r>
              <a:rPr lang="en-AU" dirty="0"/>
              <a:t>COMMERCIAL IN CONFIDENCE</a:t>
            </a:r>
          </a:p>
        </p:txBody>
      </p:sp>
      <p:sp>
        <p:nvSpPr>
          <p:cNvPr id="4" name="Slide Number Placeholder 3"/>
          <p:cNvSpPr>
            <a:spLocks noGrp="1"/>
          </p:cNvSpPr>
          <p:nvPr>
            <p:ph type="sldNum" sz="quarter" idx="12"/>
          </p:nvPr>
        </p:nvSpPr>
        <p:spPr/>
        <p:txBody>
          <a:bodyPr/>
          <a:lstStyle/>
          <a:p>
            <a:fld id="{6E2D2B3B-882E-40F3-A32F-6DD516915044}" type="slidenum">
              <a:rPr lang="en-US" smtClean="0"/>
              <a:pPr/>
              <a:t>6</a:t>
            </a:fld>
            <a:endParaRPr lang="en-US" dirty="0"/>
          </a:p>
        </p:txBody>
      </p:sp>
      <p:sp>
        <p:nvSpPr>
          <p:cNvPr id="8" name="Date Placeholder 3"/>
          <p:cNvSpPr>
            <a:spLocks noGrp="1"/>
          </p:cNvSpPr>
          <p:nvPr>
            <p:ph type="dt" sz="half" idx="14"/>
          </p:nvPr>
        </p:nvSpPr>
        <p:spPr>
          <a:xfrm>
            <a:off x="838200" y="6206450"/>
            <a:ext cx="1815059" cy="365125"/>
          </a:xfrm>
        </p:spPr>
        <p:txBody>
          <a:bodyPr/>
          <a:lstStyle/>
          <a:p>
            <a:fld id="{A48570F7-0529-44A8-9903-B2BAB1D3EB61}" type="datetime1">
              <a:rPr lang="en-AU"/>
              <a:pPr/>
              <a:t>11/10/2017</a:t>
            </a:fld>
            <a:endParaRPr lang="en-AU" dirty="0"/>
          </a:p>
        </p:txBody>
      </p:sp>
      <p:sp>
        <p:nvSpPr>
          <p:cNvPr id="10" name="Content Placeholder 2"/>
          <p:cNvSpPr txBox="1">
            <a:spLocks/>
          </p:cNvSpPr>
          <p:nvPr/>
        </p:nvSpPr>
        <p:spPr>
          <a:xfrm>
            <a:off x="8120498" y="2561855"/>
            <a:ext cx="3074543" cy="2517453"/>
          </a:xfrm>
          <a:prstGeom prst="rect">
            <a:avLst/>
          </a:prstGeom>
        </p:spPr>
        <p:txBody>
          <a:bodyPr vert="horz" lIns="91440" tIns="45720" rIns="91440" bIns="45720" rtlCol="0">
            <a:noAutofit/>
          </a:bodyPr>
          <a:lstStyle>
            <a:lvl1pPr marL="268288" indent="-268288" algn="l" defTabSz="914400" rtl="0" eaLnBrk="1" latinLnBrk="0" hangingPunct="1">
              <a:lnSpc>
                <a:spcPct val="90000"/>
              </a:lnSpc>
              <a:spcBef>
                <a:spcPts val="1000"/>
              </a:spcBef>
              <a:buFont typeface="Arial" panose="020B0604020202020204" pitchFamily="34" charset="0"/>
              <a:buChar char="•"/>
              <a:defRPr sz="1600" kern="1200">
                <a:solidFill>
                  <a:srgbClr val="005674"/>
                </a:solidFill>
                <a:latin typeface="Helvetica" panose="020B0604020202020204" pitchFamily="34" charset="0"/>
                <a:ea typeface="+mn-ea"/>
                <a:cs typeface="Helvetica" panose="020B0604020202020204" pitchFamily="34" charset="0"/>
              </a:defRPr>
            </a:lvl1pPr>
            <a:lvl2pPr marL="623888" indent="-355600" algn="l" defTabSz="914400" rtl="0" eaLnBrk="1" latinLnBrk="0" hangingPunct="1">
              <a:lnSpc>
                <a:spcPct val="90000"/>
              </a:lnSpc>
              <a:spcBef>
                <a:spcPts val="500"/>
              </a:spcBef>
              <a:buFont typeface="Sylfaen" panose="010A0502050306030303" pitchFamily="18" charset="0"/>
              <a:buChar char="-"/>
              <a:defRPr sz="1600" kern="1200">
                <a:solidFill>
                  <a:srgbClr val="005674"/>
                </a:solidFill>
                <a:latin typeface="Helvetica" panose="020B0604020202020204" pitchFamily="34" charset="0"/>
                <a:ea typeface="+mn-ea"/>
                <a:cs typeface="Helvetica" panose="020B0604020202020204" pitchFamily="34" charset="0"/>
              </a:defRPr>
            </a:lvl2pPr>
            <a:lvl3pPr marL="892175" indent="-268288" algn="l" defTabSz="914400" rtl="0" eaLnBrk="1" latinLnBrk="0" hangingPunct="1">
              <a:lnSpc>
                <a:spcPct val="90000"/>
              </a:lnSpc>
              <a:spcBef>
                <a:spcPts val="500"/>
              </a:spcBef>
              <a:buFont typeface="Arial" panose="020B0604020202020204" pitchFamily="34" charset="0"/>
              <a:buChar char="•"/>
              <a:tabLst>
                <a:tab pos="892175" algn="l"/>
              </a:tabLst>
              <a:defRPr sz="1600" kern="1200">
                <a:solidFill>
                  <a:srgbClr val="005674"/>
                </a:solidFill>
                <a:latin typeface="Helvetica" panose="020B0604020202020204" pitchFamily="34" charset="0"/>
                <a:ea typeface="+mn-ea"/>
                <a:cs typeface="Helvetica" panose="020B0604020202020204" pitchFamily="34" charset="0"/>
              </a:defRPr>
            </a:lvl3pPr>
            <a:lvl4pPr marL="1258888" indent="-366713" algn="l" defTabSz="914400" rtl="0" eaLnBrk="1" latinLnBrk="0" hangingPunct="1">
              <a:lnSpc>
                <a:spcPct val="90000"/>
              </a:lnSpc>
              <a:spcBef>
                <a:spcPts val="500"/>
              </a:spcBef>
              <a:buFont typeface="Arial" panose="020B0604020202020204" pitchFamily="34" charset="0"/>
              <a:buChar char="•"/>
              <a:defRPr sz="1800" kern="1200">
                <a:solidFill>
                  <a:srgbClr val="005674"/>
                </a:solidFill>
                <a:latin typeface="Helvetica" panose="020B0604020202020204" pitchFamily="34" charset="0"/>
                <a:ea typeface="+mn-ea"/>
                <a:cs typeface="Helvetica" panose="020B0604020202020204" pitchFamily="34" charset="0"/>
              </a:defRPr>
            </a:lvl4pPr>
            <a:lvl5pPr marL="1527175" indent="-268288" algn="l" defTabSz="914400" rtl="0" eaLnBrk="1" latinLnBrk="0" hangingPunct="1">
              <a:lnSpc>
                <a:spcPct val="90000"/>
              </a:lnSpc>
              <a:spcBef>
                <a:spcPts val="500"/>
              </a:spcBef>
              <a:buFont typeface="Arial" panose="020B0604020202020204" pitchFamily="34" charset="0"/>
              <a:buChar char="•"/>
              <a:defRPr sz="1800" kern="1200">
                <a:solidFill>
                  <a:srgbClr val="005674"/>
                </a:solidFill>
                <a:latin typeface="Helvetica" panose="020B0604020202020204" pitchFamily="34" charset="0"/>
                <a:ea typeface="+mn-ea"/>
                <a:cs typeface="Helvetica"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b="1" dirty="0" smtClean="0"/>
              <a:t>Legal:</a:t>
            </a:r>
          </a:p>
          <a:p>
            <a:pPr lvl="1"/>
            <a:r>
              <a:rPr lang="en-AU" dirty="0" err="1" smtClean="0"/>
              <a:t>Bachlor</a:t>
            </a:r>
            <a:r>
              <a:rPr lang="en-AU" dirty="0" smtClean="0"/>
              <a:t> of Laws (Hons), Master of Laws (IT&amp;T)</a:t>
            </a:r>
          </a:p>
          <a:p>
            <a:pPr lvl="1"/>
            <a:r>
              <a:rPr lang="en-AU" dirty="0" smtClean="0"/>
              <a:t>Admitted to Supreme Court NSW</a:t>
            </a:r>
          </a:p>
          <a:p>
            <a:pPr lvl="1"/>
            <a:r>
              <a:rPr lang="en-AU" dirty="0" smtClean="0"/>
              <a:t>2 years in practice</a:t>
            </a:r>
          </a:p>
          <a:p>
            <a:pPr lvl="1"/>
            <a:r>
              <a:rPr lang="en-AU" dirty="0" smtClean="0"/>
              <a:t>Commercial, IP/Copyright, </a:t>
            </a:r>
            <a:r>
              <a:rPr lang="en-AU" dirty="0" err="1" smtClean="0"/>
              <a:t>transborder</a:t>
            </a:r>
            <a:r>
              <a:rPr lang="en-AU" dirty="0" smtClean="0"/>
              <a:t> disputes, Cyberwar</a:t>
            </a:r>
          </a:p>
        </p:txBody>
      </p:sp>
      <p:sp>
        <p:nvSpPr>
          <p:cNvPr id="9" name="Content Placeholder 2"/>
          <p:cNvSpPr txBox="1">
            <a:spLocks/>
          </p:cNvSpPr>
          <p:nvPr/>
        </p:nvSpPr>
        <p:spPr>
          <a:xfrm>
            <a:off x="4588561" y="2561855"/>
            <a:ext cx="2716081" cy="2290642"/>
          </a:xfrm>
          <a:prstGeom prst="rect">
            <a:avLst/>
          </a:prstGeom>
        </p:spPr>
        <p:txBody>
          <a:bodyPr vert="horz" lIns="91440" tIns="45720" rIns="91440" bIns="45720" rtlCol="0">
            <a:noAutofit/>
          </a:bodyPr>
          <a:lstStyle>
            <a:lvl1pPr marL="268288" indent="-268288" algn="l" defTabSz="914400" rtl="0" eaLnBrk="1" latinLnBrk="0" hangingPunct="1">
              <a:lnSpc>
                <a:spcPct val="90000"/>
              </a:lnSpc>
              <a:spcBef>
                <a:spcPts val="1000"/>
              </a:spcBef>
              <a:buFont typeface="Arial" panose="020B0604020202020204" pitchFamily="34" charset="0"/>
              <a:buChar char="•"/>
              <a:defRPr sz="1600" kern="1200">
                <a:solidFill>
                  <a:srgbClr val="005674"/>
                </a:solidFill>
                <a:latin typeface="Helvetica" panose="020B0604020202020204" pitchFamily="34" charset="0"/>
                <a:ea typeface="+mn-ea"/>
                <a:cs typeface="Helvetica" panose="020B0604020202020204" pitchFamily="34" charset="0"/>
              </a:defRPr>
            </a:lvl1pPr>
            <a:lvl2pPr marL="623888" indent="-355600" algn="l" defTabSz="914400" rtl="0" eaLnBrk="1" latinLnBrk="0" hangingPunct="1">
              <a:lnSpc>
                <a:spcPct val="90000"/>
              </a:lnSpc>
              <a:spcBef>
                <a:spcPts val="500"/>
              </a:spcBef>
              <a:buFont typeface="Sylfaen" panose="010A0502050306030303" pitchFamily="18" charset="0"/>
              <a:buChar char="-"/>
              <a:defRPr sz="1600" kern="1200">
                <a:solidFill>
                  <a:srgbClr val="005674"/>
                </a:solidFill>
                <a:latin typeface="Helvetica" panose="020B0604020202020204" pitchFamily="34" charset="0"/>
                <a:ea typeface="+mn-ea"/>
                <a:cs typeface="Helvetica" panose="020B0604020202020204" pitchFamily="34" charset="0"/>
              </a:defRPr>
            </a:lvl2pPr>
            <a:lvl3pPr marL="892175" indent="-268288" algn="l" defTabSz="914400" rtl="0" eaLnBrk="1" latinLnBrk="0" hangingPunct="1">
              <a:lnSpc>
                <a:spcPct val="90000"/>
              </a:lnSpc>
              <a:spcBef>
                <a:spcPts val="500"/>
              </a:spcBef>
              <a:buFont typeface="Arial" panose="020B0604020202020204" pitchFamily="34" charset="0"/>
              <a:buChar char="•"/>
              <a:tabLst>
                <a:tab pos="892175" algn="l"/>
              </a:tabLst>
              <a:defRPr sz="1600" kern="1200">
                <a:solidFill>
                  <a:srgbClr val="005674"/>
                </a:solidFill>
                <a:latin typeface="Helvetica" panose="020B0604020202020204" pitchFamily="34" charset="0"/>
                <a:ea typeface="+mn-ea"/>
                <a:cs typeface="Helvetica" panose="020B0604020202020204" pitchFamily="34" charset="0"/>
              </a:defRPr>
            </a:lvl3pPr>
            <a:lvl4pPr marL="1258888" indent="-366713" algn="l" defTabSz="914400" rtl="0" eaLnBrk="1" latinLnBrk="0" hangingPunct="1">
              <a:lnSpc>
                <a:spcPct val="90000"/>
              </a:lnSpc>
              <a:spcBef>
                <a:spcPts val="500"/>
              </a:spcBef>
              <a:buFont typeface="Arial" panose="020B0604020202020204" pitchFamily="34" charset="0"/>
              <a:buChar char="•"/>
              <a:defRPr sz="1800" kern="1200">
                <a:solidFill>
                  <a:srgbClr val="005674"/>
                </a:solidFill>
                <a:latin typeface="Helvetica" panose="020B0604020202020204" pitchFamily="34" charset="0"/>
                <a:ea typeface="+mn-ea"/>
                <a:cs typeface="Helvetica" panose="020B0604020202020204" pitchFamily="34" charset="0"/>
              </a:defRPr>
            </a:lvl4pPr>
            <a:lvl5pPr marL="1527175" indent="-268288" algn="l" defTabSz="914400" rtl="0" eaLnBrk="1" latinLnBrk="0" hangingPunct="1">
              <a:lnSpc>
                <a:spcPct val="90000"/>
              </a:lnSpc>
              <a:spcBef>
                <a:spcPts val="500"/>
              </a:spcBef>
              <a:buFont typeface="Arial" panose="020B0604020202020204" pitchFamily="34" charset="0"/>
              <a:buChar char="•"/>
              <a:defRPr sz="1800" kern="1200">
                <a:solidFill>
                  <a:srgbClr val="005674"/>
                </a:solidFill>
                <a:latin typeface="Helvetica" panose="020B0604020202020204" pitchFamily="34" charset="0"/>
                <a:ea typeface="+mn-ea"/>
                <a:cs typeface="Helvetica"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b="1" dirty="0" smtClean="0"/>
              <a:t>Investigations:</a:t>
            </a:r>
          </a:p>
          <a:p>
            <a:pPr lvl="1"/>
            <a:r>
              <a:rPr lang="en-AU" dirty="0" smtClean="0"/>
              <a:t>500+ OSINT investigations</a:t>
            </a:r>
          </a:p>
          <a:p>
            <a:pPr lvl="1"/>
            <a:r>
              <a:rPr lang="en-AU" dirty="0" smtClean="0"/>
              <a:t>1,000+ forensic images completed (and verified!)</a:t>
            </a:r>
          </a:p>
          <a:p>
            <a:pPr lvl="1"/>
            <a:r>
              <a:rPr lang="en-AU" dirty="0" smtClean="0"/>
              <a:t>Expert witness at Local, District &amp; SC hearings</a:t>
            </a:r>
          </a:p>
        </p:txBody>
      </p:sp>
    </p:spTree>
    <p:extLst>
      <p:ext uri="{BB962C8B-B14F-4D97-AF65-F5344CB8AC3E}">
        <p14:creationId xmlns:p14="http://schemas.microsoft.com/office/powerpoint/2010/main" val="137486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heel(1)">
                                      <p:cBhvr>
                                        <p:cTn id="21" dur="2000"/>
                                        <p:tgtEl>
                                          <p:spTgt spid="7"/>
                                        </p:tgtEl>
                                      </p:cBhvr>
                                    </p:animEffect>
                                  </p:childTnLst>
                                </p:cTn>
                              </p:par>
                              <p:par>
                                <p:cTn id="22" presetID="8" presetClass="emph" presetSubtype="0" fill="hold" grpId="1" nodeType="withEffect">
                                  <p:stCondLst>
                                    <p:cond delay="0"/>
                                  </p:stCondLst>
                                  <p:childTnLst>
                                    <p:animRot by="-21600000">
                                      <p:cBhvr>
                                        <p:cTn id="23" dur="2000" fill="hold"/>
                                        <p:tgtEl>
                                          <p:spTgt spid="7"/>
                                        </p:tgtEl>
                                        <p:attrNameLst>
                                          <p:attrName>r</p:attrName>
                                        </p:attrNameLst>
                                      </p:cBhvr>
                                    </p:animRot>
                                  </p:childTnLst>
                                </p:cTn>
                              </p:par>
                              <p:par>
                                <p:cTn id="24" presetID="21" presetClass="entr" presetSubtype="1"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heel(1)">
                                      <p:cBhvr>
                                        <p:cTn id="26" dur="2000"/>
                                        <p:tgtEl>
                                          <p:spTgt spid="11"/>
                                        </p:tgtEl>
                                      </p:cBhvr>
                                    </p:animEffect>
                                  </p:childTnLst>
                                </p:cTn>
                              </p:par>
                              <p:par>
                                <p:cTn id="27" presetID="8" presetClass="emph" presetSubtype="0" fill="hold" grpId="1" nodeType="withEffect">
                                  <p:stCondLst>
                                    <p:cond delay="0"/>
                                  </p:stCondLst>
                                  <p:childTnLst>
                                    <p:animRot by="21600000">
                                      <p:cBhvr>
                                        <p:cTn id="28" dur="2000" fill="hold"/>
                                        <p:tgtEl>
                                          <p:spTgt spid="11"/>
                                        </p:tgtEl>
                                        <p:attrNameLst>
                                          <p:attrName>r</p:attrName>
                                        </p:attrNameLst>
                                      </p:cBhvr>
                                    </p:animRot>
                                  </p:childTnLst>
                                </p:cTn>
                              </p:par>
                            </p:childTnLst>
                          </p:cTn>
                        </p:par>
                        <p:par>
                          <p:cTn id="29" fill="hold">
                            <p:stCondLst>
                              <p:cond delay="2000"/>
                            </p:stCondLst>
                            <p:childTnLst>
                              <p:par>
                                <p:cTn id="30" presetID="1"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7" grpId="0" animBg="1"/>
      <p:bldP spid="7" grpId="1" animBg="1"/>
      <p:bldP spid="3" grpId="0" build="p"/>
      <p:bldP spid="10"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ConsilAD has a new approach to </a:t>
            </a:r>
            <a:r>
              <a:rPr lang="en-AU" dirty="0" smtClean="0"/>
              <a:t>litigation support, </a:t>
            </a:r>
            <a:r>
              <a:rPr lang="en-AU" dirty="0"/>
              <a:t>using forensic online investigations within an eDiscovery framework – it has proven to be effective in over 1,000 matters</a:t>
            </a:r>
            <a:endParaRPr lang="en-AU" i="1" dirty="0"/>
          </a:p>
        </p:txBody>
      </p:sp>
      <p:sp>
        <p:nvSpPr>
          <p:cNvPr id="3" name="Content Placeholder 2"/>
          <p:cNvSpPr>
            <a:spLocks noGrp="1"/>
          </p:cNvSpPr>
          <p:nvPr>
            <p:ph idx="1"/>
          </p:nvPr>
        </p:nvSpPr>
        <p:spPr>
          <a:xfrm>
            <a:off x="839005" y="1655303"/>
            <a:ext cx="4602056" cy="4529833"/>
          </a:xfrm>
        </p:spPr>
        <p:txBody>
          <a:bodyPr>
            <a:noAutofit/>
          </a:bodyPr>
          <a:lstStyle/>
          <a:p>
            <a:pPr marL="0" indent="0">
              <a:buNone/>
            </a:pPr>
            <a:r>
              <a:rPr lang="en-AU" sz="2000" b="1" dirty="0"/>
              <a:t>Foundations of our work:</a:t>
            </a:r>
          </a:p>
          <a:p>
            <a:pPr lvl="1"/>
            <a:r>
              <a:rPr lang="en-AU" sz="2000" dirty="0"/>
              <a:t>Forensic data acquisition of OSINT</a:t>
            </a:r>
          </a:p>
          <a:p>
            <a:pPr lvl="1"/>
            <a:r>
              <a:rPr lang="en-AU" sz="2000" dirty="0"/>
              <a:t>Clinical categorisation and application of data </a:t>
            </a:r>
          </a:p>
          <a:p>
            <a:pPr lvl="1"/>
            <a:r>
              <a:rPr lang="en-AU" sz="2000" dirty="0"/>
              <a:t>eDiscovery - since 2004, matters asbestos, fen-phen, stock grant back-dating, numerous other matters</a:t>
            </a:r>
          </a:p>
          <a:p>
            <a:pPr lvl="1"/>
            <a:r>
              <a:rPr lang="en-AU" sz="2000" dirty="0"/>
              <a:t>Disputes valuation and accounting – financial impacts of data.</a:t>
            </a:r>
            <a:br>
              <a:rPr lang="en-AU" sz="2000" dirty="0"/>
            </a:br>
            <a:endParaRPr lang="en-AU" sz="2000" dirty="0"/>
          </a:p>
        </p:txBody>
      </p:sp>
      <p:sp>
        <p:nvSpPr>
          <p:cNvPr id="5" name="Text Placeholder 4"/>
          <p:cNvSpPr>
            <a:spLocks noGrp="1"/>
          </p:cNvSpPr>
          <p:nvPr>
            <p:ph type="body" sz="quarter" idx="13"/>
          </p:nvPr>
        </p:nvSpPr>
        <p:spPr>
          <a:xfrm>
            <a:off x="8405446" y="333376"/>
            <a:ext cx="3162138" cy="358775"/>
          </a:xfrm>
        </p:spPr>
        <p:txBody>
          <a:bodyPr/>
          <a:lstStyle/>
          <a:p>
            <a:r>
              <a:rPr lang="en-AU" dirty="0"/>
              <a:t>ABOUT CONSILAD</a:t>
            </a:r>
          </a:p>
        </p:txBody>
      </p:sp>
      <p:sp>
        <p:nvSpPr>
          <p:cNvPr id="6" name="Footer Placeholder 5"/>
          <p:cNvSpPr>
            <a:spLocks noGrp="1"/>
          </p:cNvSpPr>
          <p:nvPr>
            <p:ph type="ftr" sz="quarter" idx="15"/>
          </p:nvPr>
        </p:nvSpPr>
        <p:spPr/>
        <p:txBody>
          <a:bodyPr/>
          <a:lstStyle/>
          <a:p>
            <a:pPr>
              <a:defRPr/>
            </a:pPr>
            <a:r>
              <a:rPr lang="en-AU" dirty="0"/>
              <a:t>COMMERCIAL IN CONFIDENCE</a:t>
            </a:r>
          </a:p>
        </p:txBody>
      </p:sp>
      <p:sp>
        <p:nvSpPr>
          <p:cNvPr id="4" name="Slide Number Placeholder 3"/>
          <p:cNvSpPr>
            <a:spLocks noGrp="1"/>
          </p:cNvSpPr>
          <p:nvPr>
            <p:ph type="sldNum" sz="quarter" idx="12"/>
          </p:nvPr>
        </p:nvSpPr>
        <p:spPr/>
        <p:txBody>
          <a:bodyPr/>
          <a:lstStyle/>
          <a:p>
            <a:fld id="{6E2D2B3B-882E-40F3-A32F-6DD516915044}" type="slidenum">
              <a:rPr lang="en-US" smtClean="0"/>
              <a:pPr/>
              <a:t>7</a:t>
            </a:fld>
            <a:endParaRPr lang="en-US" dirty="0"/>
          </a:p>
        </p:txBody>
      </p:sp>
      <p:sp>
        <p:nvSpPr>
          <p:cNvPr id="8" name="Date Placeholder 3"/>
          <p:cNvSpPr>
            <a:spLocks noGrp="1"/>
          </p:cNvSpPr>
          <p:nvPr>
            <p:ph type="dt" sz="half" idx="14"/>
          </p:nvPr>
        </p:nvSpPr>
        <p:spPr>
          <a:xfrm>
            <a:off x="838200" y="6206450"/>
            <a:ext cx="1815059" cy="365125"/>
          </a:xfrm>
        </p:spPr>
        <p:txBody>
          <a:bodyPr/>
          <a:lstStyle/>
          <a:p>
            <a:fld id="{A48570F7-0529-44A8-9903-B2BAB1D3EB61}" type="datetime1">
              <a:rPr lang="en-AU"/>
              <a:pPr/>
              <a:t>11/10/2017</a:t>
            </a:fld>
            <a:endParaRPr lang="en-AU" dirty="0"/>
          </a:p>
        </p:txBody>
      </p:sp>
      <p:sp>
        <p:nvSpPr>
          <p:cNvPr id="10" name="Content Placeholder 2"/>
          <p:cNvSpPr txBox="1">
            <a:spLocks/>
          </p:cNvSpPr>
          <p:nvPr/>
        </p:nvSpPr>
        <p:spPr>
          <a:xfrm>
            <a:off x="6777795" y="1655302"/>
            <a:ext cx="4602056" cy="4529833"/>
          </a:xfrm>
          <a:prstGeom prst="rect">
            <a:avLst/>
          </a:prstGeom>
        </p:spPr>
        <p:txBody>
          <a:bodyPr vert="horz" lIns="91440" tIns="45720" rIns="91440" bIns="45720" rtlCol="0">
            <a:noAutofit/>
          </a:bodyPr>
          <a:lstStyle>
            <a:lvl1pPr marL="268288" indent="-268288" algn="l" defTabSz="914400" rtl="0" eaLnBrk="1" latinLnBrk="0" hangingPunct="1">
              <a:lnSpc>
                <a:spcPct val="90000"/>
              </a:lnSpc>
              <a:spcBef>
                <a:spcPts val="1000"/>
              </a:spcBef>
              <a:buFont typeface="Arial" panose="020B0604020202020204" pitchFamily="34" charset="0"/>
              <a:buChar char="•"/>
              <a:defRPr sz="1600" kern="1200">
                <a:solidFill>
                  <a:srgbClr val="005674"/>
                </a:solidFill>
                <a:latin typeface="Helvetica" panose="020B0604020202020204" pitchFamily="34" charset="0"/>
                <a:ea typeface="+mn-ea"/>
                <a:cs typeface="Helvetica" panose="020B0604020202020204" pitchFamily="34" charset="0"/>
              </a:defRPr>
            </a:lvl1pPr>
            <a:lvl2pPr marL="623888" indent="-355600" algn="l" defTabSz="914400" rtl="0" eaLnBrk="1" latinLnBrk="0" hangingPunct="1">
              <a:lnSpc>
                <a:spcPct val="90000"/>
              </a:lnSpc>
              <a:spcBef>
                <a:spcPts val="500"/>
              </a:spcBef>
              <a:buFont typeface="Sylfaen" panose="010A0502050306030303" pitchFamily="18" charset="0"/>
              <a:buChar char="-"/>
              <a:defRPr sz="1600" kern="1200">
                <a:solidFill>
                  <a:srgbClr val="005674"/>
                </a:solidFill>
                <a:latin typeface="Helvetica" panose="020B0604020202020204" pitchFamily="34" charset="0"/>
                <a:ea typeface="+mn-ea"/>
                <a:cs typeface="Helvetica" panose="020B0604020202020204" pitchFamily="34" charset="0"/>
              </a:defRPr>
            </a:lvl2pPr>
            <a:lvl3pPr marL="892175" indent="-268288" algn="l" defTabSz="914400" rtl="0" eaLnBrk="1" latinLnBrk="0" hangingPunct="1">
              <a:lnSpc>
                <a:spcPct val="90000"/>
              </a:lnSpc>
              <a:spcBef>
                <a:spcPts val="500"/>
              </a:spcBef>
              <a:buFont typeface="Arial" panose="020B0604020202020204" pitchFamily="34" charset="0"/>
              <a:buChar char="•"/>
              <a:tabLst>
                <a:tab pos="892175" algn="l"/>
              </a:tabLst>
              <a:defRPr sz="1600" kern="1200">
                <a:solidFill>
                  <a:srgbClr val="005674"/>
                </a:solidFill>
                <a:latin typeface="Helvetica" panose="020B0604020202020204" pitchFamily="34" charset="0"/>
                <a:ea typeface="+mn-ea"/>
                <a:cs typeface="Helvetica" panose="020B0604020202020204" pitchFamily="34" charset="0"/>
              </a:defRPr>
            </a:lvl3pPr>
            <a:lvl4pPr marL="1258888" indent="-366713" algn="l" defTabSz="914400" rtl="0" eaLnBrk="1" latinLnBrk="0" hangingPunct="1">
              <a:lnSpc>
                <a:spcPct val="90000"/>
              </a:lnSpc>
              <a:spcBef>
                <a:spcPts val="500"/>
              </a:spcBef>
              <a:buFont typeface="Arial" panose="020B0604020202020204" pitchFamily="34" charset="0"/>
              <a:buChar char="•"/>
              <a:defRPr sz="1800" kern="1200">
                <a:solidFill>
                  <a:srgbClr val="005674"/>
                </a:solidFill>
                <a:latin typeface="Helvetica" panose="020B0604020202020204" pitchFamily="34" charset="0"/>
                <a:ea typeface="+mn-ea"/>
                <a:cs typeface="Helvetica" panose="020B0604020202020204" pitchFamily="34" charset="0"/>
              </a:defRPr>
            </a:lvl4pPr>
            <a:lvl5pPr marL="1527175" indent="-268288" algn="l" defTabSz="914400" rtl="0" eaLnBrk="1" latinLnBrk="0" hangingPunct="1">
              <a:lnSpc>
                <a:spcPct val="90000"/>
              </a:lnSpc>
              <a:spcBef>
                <a:spcPts val="500"/>
              </a:spcBef>
              <a:buFont typeface="Arial" panose="020B0604020202020204" pitchFamily="34" charset="0"/>
              <a:buChar char="•"/>
              <a:defRPr sz="1800" kern="1200">
                <a:solidFill>
                  <a:srgbClr val="005674"/>
                </a:solidFill>
                <a:latin typeface="Helvetica" panose="020B0604020202020204" pitchFamily="34" charset="0"/>
                <a:ea typeface="+mn-ea"/>
                <a:cs typeface="Helvetica"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2000" b="1" dirty="0" smtClean="0"/>
              <a:t>Litigation:</a:t>
            </a:r>
          </a:p>
          <a:p>
            <a:pPr lvl="1"/>
            <a:r>
              <a:rPr lang="en-AU" sz="2000" dirty="0" smtClean="0"/>
              <a:t>Significant engagement with insurance industry</a:t>
            </a:r>
          </a:p>
          <a:p>
            <a:pPr lvl="1"/>
            <a:r>
              <a:rPr lang="en-AU" sz="2000" dirty="0" smtClean="0"/>
              <a:t>Focus on testing assertions against objective data vs assessment reliant on self-reports.</a:t>
            </a:r>
          </a:p>
          <a:p>
            <a:pPr lvl="1"/>
            <a:r>
              <a:rPr lang="en-AU" sz="2000" dirty="0" smtClean="0"/>
              <a:t>Due Diligence, Witness ID/location, </a:t>
            </a:r>
            <a:r>
              <a:rPr lang="en-AU" sz="2000" dirty="0"/>
              <a:t>family law, </a:t>
            </a:r>
            <a:r>
              <a:rPr lang="en-AU" sz="2000" dirty="0" smtClean="0"/>
              <a:t>trolling/bullying/harassment</a:t>
            </a:r>
          </a:p>
        </p:txBody>
      </p:sp>
    </p:spTree>
    <p:extLst>
      <p:ext uri="{BB962C8B-B14F-4D97-AF65-F5344CB8AC3E}">
        <p14:creationId xmlns:p14="http://schemas.microsoft.com/office/powerpoint/2010/main" val="26559193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45729" y="3153731"/>
            <a:ext cx="8577464" cy="580926"/>
          </a:xfrm>
        </p:spPr>
        <p:txBody>
          <a:bodyPr>
            <a:noAutofit/>
          </a:bodyPr>
          <a:lstStyle/>
          <a:p>
            <a:r>
              <a:rPr lang="en-AU" sz="3200" dirty="0" smtClean="0">
                <a:latin typeface="Helvetica" pitchFamily="2" charset="0"/>
              </a:rPr>
              <a:t>What is Open Source Intelligence (OSINT)?</a:t>
            </a:r>
            <a:endParaRPr lang="en-AU" sz="3200" dirty="0">
              <a:latin typeface="Helvetica" pitchFamily="2" charset="0"/>
            </a:endParaRPr>
          </a:p>
        </p:txBody>
      </p:sp>
      <p:sp>
        <p:nvSpPr>
          <p:cNvPr id="5" name="Text Placeholder 4"/>
          <p:cNvSpPr>
            <a:spLocks noGrp="1"/>
          </p:cNvSpPr>
          <p:nvPr>
            <p:ph type="body" sz="quarter" idx="13"/>
          </p:nvPr>
        </p:nvSpPr>
        <p:spPr>
          <a:xfrm>
            <a:off x="5228568" y="333376"/>
            <a:ext cx="6339016" cy="358775"/>
          </a:xfrm>
        </p:spPr>
        <p:txBody>
          <a:bodyPr/>
          <a:lstStyle/>
          <a:p>
            <a:r>
              <a:rPr lang="en-AU" sz="1800" dirty="0"/>
              <a:t>Open source </a:t>
            </a:r>
            <a:r>
              <a:rPr lang="en-AU" sz="1800" dirty="0" smtClean="0"/>
              <a:t>INTELLIGENCE</a:t>
            </a:r>
            <a:endParaRPr lang="en-AU" sz="2000"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8</a:t>
            </a:fld>
            <a:endParaRPr lang="en-US" dirty="0"/>
          </a:p>
        </p:txBody>
      </p:sp>
      <p:sp>
        <p:nvSpPr>
          <p:cNvPr id="65" name="Footer Placeholder 5"/>
          <p:cNvSpPr>
            <a:spLocks noGrp="1"/>
          </p:cNvSpPr>
          <p:nvPr>
            <p:ph type="ftr" sz="quarter" idx="15"/>
          </p:nvPr>
        </p:nvSpPr>
        <p:spPr>
          <a:xfrm>
            <a:off x="3821444" y="6196238"/>
            <a:ext cx="4204742" cy="365125"/>
          </a:xfrm>
        </p:spPr>
        <p:txBody>
          <a:bodyPr/>
          <a:lstStyle/>
          <a:p>
            <a:pPr>
              <a:defRPr/>
            </a:pPr>
            <a:r>
              <a:rPr lang="en-AU" dirty="0"/>
              <a:t>COMMERCIAL IN CONFIDENCE</a:t>
            </a:r>
          </a:p>
        </p:txBody>
      </p:sp>
      <p:sp>
        <p:nvSpPr>
          <p:cNvPr id="67" name="Date Placeholder 3"/>
          <p:cNvSpPr>
            <a:spLocks noGrp="1"/>
          </p:cNvSpPr>
          <p:nvPr>
            <p:ph type="dt" sz="half" idx="14"/>
          </p:nvPr>
        </p:nvSpPr>
        <p:spPr>
          <a:xfrm>
            <a:off x="838200" y="6206450"/>
            <a:ext cx="1815059" cy="365125"/>
          </a:xfrm>
        </p:spPr>
        <p:txBody>
          <a:bodyPr/>
          <a:lstStyle/>
          <a:p>
            <a:fld id="{A48570F7-0529-44A8-9903-B2BAB1D3EB61}" type="datetime1">
              <a:rPr lang="en-AU"/>
              <a:pPr/>
              <a:t>11/10/2017</a:t>
            </a:fld>
            <a:endParaRPr lang="en-AU" dirty="0"/>
          </a:p>
        </p:txBody>
      </p:sp>
    </p:spTree>
    <p:extLst>
      <p:ext uri="{BB962C8B-B14F-4D97-AF65-F5344CB8AC3E}">
        <p14:creationId xmlns:p14="http://schemas.microsoft.com/office/powerpoint/2010/main" val="9164089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5228568" y="333376"/>
            <a:ext cx="6339016" cy="358775"/>
          </a:xfrm>
        </p:spPr>
        <p:txBody>
          <a:bodyPr/>
          <a:lstStyle/>
          <a:p>
            <a:r>
              <a:rPr lang="en-AU" sz="1800" dirty="0"/>
              <a:t>Open source </a:t>
            </a:r>
            <a:r>
              <a:rPr lang="en-AU" sz="1800" dirty="0" smtClean="0"/>
              <a:t>INTELLIGENCE</a:t>
            </a:r>
            <a:endParaRPr lang="en-AU" sz="2000" dirty="0"/>
          </a:p>
        </p:txBody>
      </p:sp>
      <p:sp>
        <p:nvSpPr>
          <p:cNvPr id="4" name="Slide Number Placeholder 3"/>
          <p:cNvSpPr>
            <a:spLocks noGrp="1"/>
          </p:cNvSpPr>
          <p:nvPr>
            <p:ph type="sldNum" sz="quarter" idx="12"/>
          </p:nvPr>
        </p:nvSpPr>
        <p:spPr/>
        <p:txBody>
          <a:bodyPr/>
          <a:lstStyle/>
          <a:p>
            <a:fld id="{6E2D2B3B-882E-40F3-A32F-6DD516915044}" type="slidenum">
              <a:rPr lang="en-US" smtClean="0"/>
              <a:pPr/>
              <a:t>9</a:t>
            </a:fld>
            <a:endParaRPr lang="en-US" dirty="0"/>
          </a:p>
        </p:txBody>
      </p:sp>
      <p:sp>
        <p:nvSpPr>
          <p:cNvPr id="61" name="Content Placeholder 2"/>
          <p:cNvSpPr txBox="1">
            <a:spLocks/>
          </p:cNvSpPr>
          <p:nvPr/>
        </p:nvSpPr>
        <p:spPr>
          <a:xfrm>
            <a:off x="962024" y="3942594"/>
            <a:ext cx="10496552" cy="124426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5674"/>
                </a:solidFill>
                <a:latin typeface="Helvetica"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5674"/>
                </a:solidFill>
                <a:latin typeface="Helvetica"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5674"/>
                </a:solidFill>
                <a:latin typeface="Helvetica"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5674"/>
                </a:solidFill>
                <a:latin typeface="Helvetica"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5674"/>
                </a:solidFill>
                <a:latin typeface="Helvetica"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2000" dirty="0" smtClean="0">
                <a:cs typeface="Arial" panose="020B0604020202020204" pitchFamily="34" charset="0"/>
              </a:rPr>
              <a:t>Open Sources vs Closed Sources</a:t>
            </a:r>
          </a:p>
          <a:p>
            <a:endParaRPr lang="en-AU" sz="2000" dirty="0" smtClean="0">
              <a:cs typeface="Arial" panose="020B0604020202020204" pitchFamily="34" charset="0"/>
            </a:endParaRPr>
          </a:p>
          <a:p>
            <a:r>
              <a:rPr lang="en-AU" sz="2000" dirty="0" smtClean="0">
                <a:cs typeface="Arial" panose="020B0604020202020204" pitchFamily="34" charset="0"/>
              </a:rPr>
              <a:t>Content vs Metadata</a:t>
            </a:r>
          </a:p>
          <a:p>
            <a:pPr lvl="1"/>
            <a:endParaRPr lang="en-AU" sz="1600" dirty="0" smtClean="0">
              <a:cs typeface="Arial" panose="020B0604020202020204" pitchFamily="34" charset="0"/>
            </a:endParaRPr>
          </a:p>
          <a:p>
            <a:pPr lvl="1"/>
            <a:endParaRPr lang="en-AU" sz="1600" dirty="0" smtClean="0">
              <a:cs typeface="Arial" panose="020B0604020202020204" pitchFamily="34" charset="0"/>
            </a:endParaRPr>
          </a:p>
          <a:p>
            <a:pPr lvl="1"/>
            <a:endParaRPr lang="en-AU" sz="1600" dirty="0" smtClean="0">
              <a:cs typeface="Arial" panose="020B0604020202020204" pitchFamily="34" charset="0"/>
            </a:endParaRPr>
          </a:p>
          <a:p>
            <a:endParaRPr lang="en-AU" sz="1300" dirty="0" smtClean="0">
              <a:cs typeface="Arial" panose="020B0604020202020204" pitchFamily="34" charset="0"/>
            </a:endParaRPr>
          </a:p>
          <a:p>
            <a:endParaRPr lang="en-US" sz="1300" dirty="0"/>
          </a:p>
          <a:p>
            <a:endParaRPr lang="en-US" sz="1200" dirty="0"/>
          </a:p>
        </p:txBody>
      </p:sp>
      <p:sp>
        <p:nvSpPr>
          <p:cNvPr id="65" name="Footer Placeholder 5"/>
          <p:cNvSpPr>
            <a:spLocks noGrp="1"/>
          </p:cNvSpPr>
          <p:nvPr>
            <p:ph type="ftr" sz="quarter" idx="15"/>
          </p:nvPr>
        </p:nvSpPr>
        <p:spPr>
          <a:xfrm>
            <a:off x="3821444" y="6196238"/>
            <a:ext cx="4204742" cy="365125"/>
          </a:xfrm>
        </p:spPr>
        <p:txBody>
          <a:bodyPr/>
          <a:lstStyle/>
          <a:p>
            <a:pPr>
              <a:defRPr/>
            </a:pPr>
            <a:r>
              <a:rPr lang="en-AU" dirty="0"/>
              <a:t>COMMERCIAL IN CONFIDENCE</a:t>
            </a:r>
          </a:p>
        </p:txBody>
      </p:sp>
      <p:sp>
        <p:nvSpPr>
          <p:cNvPr id="67" name="Date Placeholder 3"/>
          <p:cNvSpPr>
            <a:spLocks noGrp="1"/>
          </p:cNvSpPr>
          <p:nvPr>
            <p:ph type="dt" sz="half" idx="14"/>
          </p:nvPr>
        </p:nvSpPr>
        <p:spPr>
          <a:xfrm>
            <a:off x="838200" y="6206450"/>
            <a:ext cx="1815059" cy="365125"/>
          </a:xfrm>
        </p:spPr>
        <p:txBody>
          <a:bodyPr/>
          <a:lstStyle/>
          <a:p>
            <a:fld id="{A48570F7-0529-44A8-9903-B2BAB1D3EB61}" type="datetime1">
              <a:rPr lang="en-AU"/>
              <a:pPr/>
              <a:t>11/10/2017</a:t>
            </a:fld>
            <a:endParaRPr lang="en-AU" dirty="0"/>
          </a:p>
        </p:txBody>
      </p:sp>
      <p:sp>
        <p:nvSpPr>
          <p:cNvPr id="2" name="Title 1"/>
          <p:cNvSpPr>
            <a:spLocks noGrp="1"/>
          </p:cNvSpPr>
          <p:nvPr>
            <p:ph type="title"/>
          </p:nvPr>
        </p:nvSpPr>
        <p:spPr/>
        <p:txBody>
          <a:bodyPr>
            <a:normAutofit/>
          </a:bodyPr>
          <a:lstStyle/>
          <a:p>
            <a:r>
              <a:rPr lang="en-AU" dirty="0" smtClean="0"/>
              <a:t>Open Source intelligence is…</a:t>
            </a:r>
            <a:endParaRPr lang="en-AU" dirty="0"/>
          </a:p>
        </p:txBody>
      </p:sp>
      <p:sp>
        <p:nvSpPr>
          <p:cNvPr id="11" name="Title 1"/>
          <p:cNvSpPr txBox="1">
            <a:spLocks/>
          </p:cNvSpPr>
          <p:nvPr/>
        </p:nvSpPr>
        <p:spPr>
          <a:xfrm>
            <a:off x="1970689" y="1682119"/>
            <a:ext cx="8479221" cy="580926"/>
          </a:xfrm>
          <a:prstGeom prst="rect">
            <a:avLst/>
          </a:prstGeom>
        </p:spPr>
        <p:txBody>
          <a:bodyPr vert="horz" lIns="91440" tIns="45720" rIns="91440" bIns="45720" rtlCol="0" anchor="ctr">
            <a:normAutofit fontScale="97500"/>
          </a:bodyPr>
          <a:lstStyle>
            <a:lvl1pPr algn="l" defTabSz="914400" rtl="0" eaLnBrk="0" fontAlgn="base" latinLnBrk="0" hangingPunct="0">
              <a:lnSpc>
                <a:spcPct val="90000"/>
              </a:lnSpc>
              <a:spcBef>
                <a:spcPct val="0"/>
              </a:spcBef>
              <a:spcAft>
                <a:spcPct val="0"/>
              </a:spcAft>
              <a:buNone/>
              <a:defRPr lang="en-AU" sz="1600" b="1" kern="1200" dirty="0">
                <a:solidFill>
                  <a:schemeClr val="accent1">
                    <a:lumMod val="50000"/>
                  </a:schemeClr>
                </a:solidFill>
                <a:latin typeface="Helvetica" panose="020B0604020202020204" pitchFamily="34" charset="0"/>
                <a:ea typeface="+mj-ea"/>
                <a:cs typeface="Helvetica" panose="020B0604020202020204" pitchFamily="34" charset="0"/>
              </a:defRPr>
            </a:lvl1pPr>
          </a:lstStyle>
          <a:p>
            <a:r>
              <a:rPr lang="en-AU" dirty="0" smtClean="0"/>
              <a:t>…data collected from publicly available sources to be used in an intelligence context</a:t>
            </a:r>
            <a:br>
              <a:rPr lang="en-AU" dirty="0" smtClean="0"/>
            </a:br>
            <a:endParaRPr lang="en-AU" dirty="0"/>
          </a:p>
        </p:txBody>
      </p:sp>
      <p:sp>
        <p:nvSpPr>
          <p:cNvPr id="12" name="Content Placeholder 2"/>
          <p:cNvSpPr txBox="1">
            <a:spLocks/>
          </p:cNvSpPr>
          <p:nvPr/>
        </p:nvSpPr>
        <p:spPr>
          <a:xfrm>
            <a:off x="962024" y="2390606"/>
            <a:ext cx="10496552" cy="142442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5674"/>
                </a:solidFill>
                <a:latin typeface="Helvetica"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5674"/>
                </a:solidFill>
                <a:latin typeface="Helvetica"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5674"/>
                </a:solidFill>
                <a:latin typeface="Helvetica"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5674"/>
                </a:solidFill>
                <a:latin typeface="Helvetica"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5674"/>
                </a:solidFill>
                <a:latin typeface="Helvetica"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2000" dirty="0" smtClean="0">
                <a:cs typeface="Arial" panose="020B0604020202020204" pitchFamily="34" charset="0"/>
              </a:rPr>
              <a:t>First Golden Rule of the Internet: </a:t>
            </a:r>
          </a:p>
          <a:p>
            <a:pPr marL="0" indent="0">
              <a:buNone/>
            </a:pPr>
            <a:endParaRPr lang="en-AU" sz="2000" dirty="0" smtClean="0">
              <a:cs typeface="Arial" panose="020B0604020202020204" pitchFamily="34" charset="0"/>
            </a:endParaRPr>
          </a:p>
          <a:p>
            <a:pPr marL="457200" lvl="1" indent="0">
              <a:buNone/>
            </a:pPr>
            <a:r>
              <a:rPr lang="en-AU" sz="2800" i="1" dirty="0" smtClean="0">
                <a:cs typeface="Arial" panose="020B0604020202020204" pitchFamily="34" charset="0"/>
              </a:rPr>
              <a:t>The Internet does not forget. The Internet does not forgive.</a:t>
            </a:r>
            <a:r>
              <a:rPr lang="en-AU" sz="1600" dirty="0" smtClean="0">
                <a:cs typeface="Arial" panose="020B0604020202020204" pitchFamily="34" charset="0"/>
              </a:rPr>
              <a:t> </a:t>
            </a:r>
          </a:p>
          <a:p>
            <a:endParaRPr lang="en-US" sz="1300" dirty="0"/>
          </a:p>
          <a:p>
            <a:endParaRPr lang="en-US" sz="1200" dirty="0"/>
          </a:p>
        </p:txBody>
      </p:sp>
    </p:spTree>
    <p:extLst>
      <p:ext uri="{BB962C8B-B14F-4D97-AF65-F5344CB8AC3E}">
        <p14:creationId xmlns:p14="http://schemas.microsoft.com/office/powerpoint/2010/main" val="2195536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11" grpId="0"/>
      <p:bldP spid="1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12308</TotalTime>
  <Words>2565</Words>
  <Application>Microsoft Office PowerPoint</Application>
  <PresentationFormat>Custom</PresentationFormat>
  <Paragraphs>585</Paragraphs>
  <Slides>39</Slides>
  <Notes>18</Notes>
  <HiddenSlides>0</HiddenSlides>
  <MMClips>1</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Office Theme</vt:lpstr>
      <vt:lpstr>PowerPoint Presentation</vt:lpstr>
      <vt:lpstr>PowerPoint Presentation</vt:lpstr>
      <vt:lpstr>PowerPoint Presentation</vt:lpstr>
      <vt:lpstr>Program</vt:lpstr>
      <vt:lpstr>Why listen to me?</vt:lpstr>
      <vt:lpstr>Litigation Consultant with ConsilAD since 2014</vt:lpstr>
      <vt:lpstr>ConsilAD has a new approach to litigation support, using forensic online investigations within an eDiscovery framework – it has proven to be effective in over 1,000 matters</vt:lpstr>
      <vt:lpstr>What is Open Source Intelligence (OSINT)?</vt:lpstr>
      <vt:lpstr>Open Source intelligence is…</vt:lpstr>
      <vt:lpstr>Online data sources typically provide relevant data dispersed over large data sets</vt:lpstr>
      <vt:lpstr>Sources and methods of collecting data in the public domain include programmatic and web-capture</vt:lpstr>
      <vt:lpstr>Content vs Metadata</vt:lpstr>
      <vt:lpstr>APPLICATIONS</vt:lpstr>
      <vt:lpstr>OSINT Ops</vt:lpstr>
      <vt:lpstr>“Desktop Surveillance” vs Forensic Investigation</vt:lpstr>
      <vt:lpstr>PowerPoint Presentation</vt:lpstr>
      <vt:lpstr>Cut-and-Paste Desktop Surveillance just not good enough now </vt:lpstr>
      <vt:lpstr>Cut-and-Paste Desktop Surveillance just not good enough now </vt:lpstr>
      <vt:lpstr>FORENSIC COLLECTION &amp; ANALYSIS</vt:lpstr>
      <vt:lpstr>Expert interpretation, visualisation and litigation support</vt:lpstr>
      <vt:lpstr>Case Studies</vt:lpstr>
      <vt:lpstr>Motor accident claim where geolocated social media included content of claimant / plaintiff</vt:lpstr>
      <vt:lpstr>Connections between parties evident from Facebook Friendships and Messages</vt:lpstr>
      <vt:lpstr>HMAS Newcastle – Assault. Our work is credited with identification of content and identification of witnesses in relation to this matter</vt:lpstr>
      <vt:lpstr>Mapping and metadata can be important indicators of patterns for movement which are evident from social media posts</vt:lpstr>
      <vt:lpstr>Describe activity….</vt:lpstr>
      <vt:lpstr>We were provided with a sample of messages by eBay relating to activity between March 2015 and December 2015</vt:lpstr>
      <vt:lpstr>FURTHER ANALYSIS [eBay &amp; Post &amp; Links to names in eBay name analysis]</vt:lpstr>
      <vt:lpstr>Operational Considerations</vt:lpstr>
      <vt:lpstr>Operator Safety</vt:lpstr>
      <vt:lpstr>Data Integrity</vt:lpstr>
      <vt:lpstr>Compliance Considerations</vt:lpstr>
      <vt:lpstr>Observance of issues indicated on industry codes, ethics guidelines and the law are important to protect customers, brands and your reputations</vt:lpstr>
      <vt:lpstr>Ethical and legal compliance is a focus for us</vt:lpstr>
      <vt:lpstr>How Do I Buy One?</vt:lpstr>
      <vt:lpstr>MONEY</vt:lpstr>
      <vt:lpstr>Three Takeaways</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EDD and Psych Claims</dc:title>
  <dc:creator>Brett Webber</dc:creator>
  <cp:lastModifiedBy>Jim Corbett</cp:lastModifiedBy>
  <cp:revision>560</cp:revision>
  <cp:lastPrinted>2016-05-05T23:48:04Z</cp:lastPrinted>
  <dcterms:created xsi:type="dcterms:W3CDTF">2015-07-11T01:26:46Z</dcterms:created>
  <dcterms:modified xsi:type="dcterms:W3CDTF">2017-10-11T06:21:34Z</dcterms:modified>
</cp:coreProperties>
</file>