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63"/>
  </p:notesMasterIdLst>
  <p:handoutMasterIdLst>
    <p:handoutMasterId r:id="rId64"/>
  </p:handoutMasterIdLst>
  <p:sldIdLst>
    <p:sldId id="261" r:id="rId2"/>
    <p:sldId id="464" r:id="rId3"/>
    <p:sldId id="468" r:id="rId4"/>
    <p:sldId id="465" r:id="rId5"/>
    <p:sldId id="469" r:id="rId6"/>
    <p:sldId id="470" r:id="rId7"/>
    <p:sldId id="471" r:id="rId8"/>
    <p:sldId id="472" r:id="rId9"/>
    <p:sldId id="473" r:id="rId10"/>
    <p:sldId id="474" r:id="rId11"/>
    <p:sldId id="475" r:id="rId12"/>
    <p:sldId id="476" r:id="rId13"/>
    <p:sldId id="477" r:id="rId14"/>
    <p:sldId id="478" r:id="rId15"/>
    <p:sldId id="479" r:id="rId16"/>
    <p:sldId id="480" r:id="rId17"/>
    <p:sldId id="481" r:id="rId18"/>
    <p:sldId id="482" r:id="rId19"/>
    <p:sldId id="483" r:id="rId20"/>
    <p:sldId id="485" r:id="rId21"/>
    <p:sldId id="484" r:id="rId22"/>
    <p:sldId id="337" r:id="rId23"/>
    <p:sldId id="338" r:id="rId24"/>
    <p:sldId id="335" r:id="rId25"/>
    <p:sldId id="339" r:id="rId26"/>
    <p:sldId id="340" r:id="rId27"/>
    <p:sldId id="341" r:id="rId28"/>
    <p:sldId id="342" r:id="rId29"/>
    <p:sldId id="395" r:id="rId30"/>
    <p:sldId id="407" r:id="rId31"/>
    <p:sldId id="404" r:id="rId32"/>
    <p:sldId id="405" r:id="rId33"/>
    <p:sldId id="406" r:id="rId34"/>
    <p:sldId id="408" r:id="rId35"/>
    <p:sldId id="410" r:id="rId36"/>
    <p:sldId id="409" r:id="rId37"/>
    <p:sldId id="411" r:id="rId38"/>
    <p:sldId id="488" r:id="rId39"/>
    <p:sldId id="421" r:id="rId40"/>
    <p:sldId id="419" r:id="rId41"/>
    <p:sldId id="412" r:id="rId42"/>
    <p:sldId id="416" r:id="rId43"/>
    <p:sldId id="487" r:id="rId44"/>
    <p:sldId id="350" r:id="rId45"/>
    <p:sldId id="352" r:id="rId46"/>
    <p:sldId id="353" r:id="rId47"/>
    <p:sldId id="354" r:id="rId48"/>
    <p:sldId id="355" r:id="rId49"/>
    <p:sldId id="356" r:id="rId50"/>
    <p:sldId id="357" r:id="rId51"/>
    <p:sldId id="358" r:id="rId52"/>
    <p:sldId id="359" r:id="rId53"/>
    <p:sldId id="489" r:id="rId54"/>
    <p:sldId id="490" r:id="rId55"/>
    <p:sldId id="491" r:id="rId56"/>
    <p:sldId id="414" r:id="rId57"/>
    <p:sldId id="422" r:id="rId58"/>
    <p:sldId id="384" r:id="rId59"/>
    <p:sldId id="486" r:id="rId60"/>
    <p:sldId id="466" r:id="rId61"/>
    <p:sldId id="385" r:id="rId62"/>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mn-ea"/>
        <a:cs typeface="Arial" charset="0"/>
      </a:defRPr>
    </a:lvl1pPr>
    <a:lvl2pPr marL="457200" algn="l" rtl="0" eaLnBrk="0" fontAlgn="base" hangingPunct="0">
      <a:spcBef>
        <a:spcPct val="0"/>
      </a:spcBef>
      <a:spcAft>
        <a:spcPct val="0"/>
      </a:spcAft>
      <a:defRPr sz="2400" kern="1200">
        <a:solidFill>
          <a:schemeClr val="tx1"/>
        </a:solidFill>
        <a:latin typeface="Arial" charset="0"/>
        <a:ea typeface="+mn-ea"/>
        <a:cs typeface="Arial" charset="0"/>
      </a:defRPr>
    </a:lvl2pPr>
    <a:lvl3pPr marL="914400" algn="l" rtl="0" eaLnBrk="0" fontAlgn="base" hangingPunct="0">
      <a:spcBef>
        <a:spcPct val="0"/>
      </a:spcBef>
      <a:spcAft>
        <a:spcPct val="0"/>
      </a:spcAft>
      <a:defRPr sz="2400" kern="1200">
        <a:solidFill>
          <a:schemeClr val="tx1"/>
        </a:solidFill>
        <a:latin typeface="Arial" charset="0"/>
        <a:ea typeface="+mn-ea"/>
        <a:cs typeface="Arial" charset="0"/>
      </a:defRPr>
    </a:lvl3pPr>
    <a:lvl4pPr marL="1371600" algn="l" rtl="0" eaLnBrk="0" fontAlgn="base" hangingPunct="0">
      <a:spcBef>
        <a:spcPct val="0"/>
      </a:spcBef>
      <a:spcAft>
        <a:spcPct val="0"/>
      </a:spcAft>
      <a:defRPr sz="2400" kern="1200">
        <a:solidFill>
          <a:schemeClr val="tx1"/>
        </a:solidFill>
        <a:latin typeface="Arial" charset="0"/>
        <a:ea typeface="+mn-ea"/>
        <a:cs typeface="Arial" charset="0"/>
      </a:defRPr>
    </a:lvl4pPr>
    <a:lvl5pPr marL="1828800" algn="l" rtl="0" eaLnBrk="0" fontAlgn="base" hangingPunct="0">
      <a:spcBef>
        <a:spcPct val="0"/>
      </a:spcBef>
      <a:spcAft>
        <a:spcPct val="0"/>
      </a:spcAft>
      <a:defRPr sz="2400" kern="1200">
        <a:solidFill>
          <a:schemeClr val="tx1"/>
        </a:solidFill>
        <a:latin typeface="Arial" charset="0"/>
        <a:ea typeface="+mn-ea"/>
        <a:cs typeface="Arial" charset="0"/>
      </a:defRPr>
    </a:lvl5pPr>
    <a:lvl6pPr marL="2286000" algn="l" defTabSz="914400" rtl="0" eaLnBrk="1" latinLnBrk="0" hangingPunct="1">
      <a:defRPr sz="2400" kern="1200">
        <a:solidFill>
          <a:schemeClr val="tx1"/>
        </a:solidFill>
        <a:latin typeface="Arial" charset="0"/>
        <a:ea typeface="+mn-ea"/>
        <a:cs typeface="Arial" charset="0"/>
      </a:defRPr>
    </a:lvl6pPr>
    <a:lvl7pPr marL="2743200" algn="l" defTabSz="914400" rtl="0" eaLnBrk="1" latinLnBrk="0" hangingPunct="1">
      <a:defRPr sz="2400" kern="1200">
        <a:solidFill>
          <a:schemeClr val="tx1"/>
        </a:solidFill>
        <a:latin typeface="Arial" charset="0"/>
        <a:ea typeface="+mn-ea"/>
        <a:cs typeface="Arial" charset="0"/>
      </a:defRPr>
    </a:lvl7pPr>
    <a:lvl8pPr marL="3200400" algn="l" defTabSz="914400" rtl="0" eaLnBrk="1" latinLnBrk="0" hangingPunct="1">
      <a:defRPr sz="2400" kern="1200">
        <a:solidFill>
          <a:schemeClr val="tx1"/>
        </a:solidFill>
        <a:latin typeface="Arial" charset="0"/>
        <a:ea typeface="+mn-ea"/>
        <a:cs typeface="Arial" charset="0"/>
      </a:defRPr>
    </a:lvl8pPr>
    <a:lvl9pPr marL="3657600" algn="l" defTabSz="914400" rtl="0" eaLnBrk="1" latinLnBrk="0" hangingPunct="1">
      <a:defRPr sz="24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3968">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49C"/>
    <a:srgbClr val="0000C8"/>
    <a:srgbClr val="133399"/>
    <a:srgbClr val="17509F"/>
    <a:srgbClr val="0251A1"/>
    <a:srgbClr val="1729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9" autoAdjust="0"/>
    <p:restoredTop sz="99759" autoAdjust="0"/>
  </p:normalViewPr>
  <p:slideViewPr>
    <p:cSldViewPr snapToGrid="0">
      <p:cViewPr varScale="1">
        <p:scale>
          <a:sx n="86" d="100"/>
          <a:sy n="86" d="100"/>
        </p:scale>
        <p:origin x="1282" y="58"/>
      </p:cViewPr>
      <p:guideLst>
        <p:guide orient="horz" pos="396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0723"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30724"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30725"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5FF6F4C1-4114-4918-8993-473D0CD5DCE6}" type="slidenum">
              <a:rPr lang="en-US"/>
              <a:pPr>
                <a:defRPr/>
              </a:pPr>
              <a:t>‹#›</a:t>
            </a:fld>
            <a:endParaRPr lang="en-US"/>
          </a:p>
        </p:txBody>
      </p:sp>
    </p:spTree>
    <p:extLst>
      <p:ext uri="{BB962C8B-B14F-4D97-AF65-F5344CB8AC3E}">
        <p14:creationId xmlns:p14="http://schemas.microsoft.com/office/powerpoint/2010/main" val="7199173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2048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450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48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48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2048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1EDB437F-59FE-4A6C-A802-8DC82142699A}" type="slidenum">
              <a:rPr lang="en-US"/>
              <a:pPr>
                <a:defRPr/>
              </a:pPr>
              <a:t>‹#›</a:t>
            </a:fld>
            <a:endParaRPr lang="en-US"/>
          </a:p>
        </p:txBody>
      </p:sp>
    </p:spTree>
    <p:extLst>
      <p:ext uri="{BB962C8B-B14F-4D97-AF65-F5344CB8AC3E}">
        <p14:creationId xmlns:p14="http://schemas.microsoft.com/office/powerpoint/2010/main" val="35229435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Arial" pitchFamily="-65" charset="0"/>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Arial" pitchFamily="-65" charset="0"/>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Arial" pitchFamily="-65" charset="0"/>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Arial" pitchFamily="-65" charset="0"/>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Arial" pitchFamily="-65" charset="0"/>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466D26C5-F0A9-400F-9FD0-E330148CE9D3}" type="slidenum">
              <a:rPr lang="en-US" smtClean="0"/>
              <a:pPr/>
              <a:t>1</a:t>
            </a:fld>
            <a:endParaRPr lang="en-US" smtClean="0"/>
          </a:p>
        </p:txBody>
      </p:sp>
      <p:sp>
        <p:nvSpPr>
          <p:cNvPr id="46083" name="Rectangle 2"/>
          <p:cNvSpPr>
            <a:spLocks noGrp="1" noRot="1" noChangeAspect="1" noChangeArrowheads="1" noTextEdit="1"/>
          </p:cNvSpPr>
          <p:nvPr>
            <p:ph type="sldImg"/>
          </p:nvPr>
        </p:nvSpPr>
        <p:spPr>
          <a:xfrm>
            <a:off x="1143000" y="685800"/>
            <a:ext cx="4572000" cy="3429000"/>
          </a:xfrm>
          <a:ln/>
        </p:spPr>
      </p:sp>
      <p:sp>
        <p:nvSpPr>
          <p:cNvPr id="46084"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7970555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pPr>
              <a:defRPr/>
            </a:pPr>
            <a:fld id="{56F0C8D9-3AE1-45E5-9218-044BF59B9002}" type="slidenum">
              <a:rPr lang="en-US" smtClean="0"/>
              <a:pPr>
                <a:defRPr/>
              </a:pPr>
              <a:t>38</a:t>
            </a:fld>
            <a:endParaRPr lang="en-US"/>
          </a:p>
        </p:txBody>
      </p:sp>
    </p:spTree>
    <p:extLst>
      <p:ext uri="{BB962C8B-B14F-4D97-AF65-F5344CB8AC3E}">
        <p14:creationId xmlns:p14="http://schemas.microsoft.com/office/powerpoint/2010/main" val="16810852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28" y="2590"/>
            <a:ext cx="9140546" cy="6855410"/>
          </a:xfrm>
          <a:prstGeom prst="rect">
            <a:avLst/>
          </a:prstGeom>
        </p:spPr>
      </p:pic>
      <p:sp>
        <p:nvSpPr>
          <p:cNvPr id="8200" name="Rectangle 8"/>
          <p:cNvSpPr>
            <a:spLocks noGrp="1" noChangeArrowheads="1"/>
          </p:cNvSpPr>
          <p:nvPr>
            <p:ph type="ctrTitle" sz="quarter"/>
          </p:nvPr>
        </p:nvSpPr>
        <p:spPr bwMode="auto">
          <a:xfrm>
            <a:off x="1440000" y="3384550"/>
            <a:ext cx="5791200" cy="387351"/>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lvl1pPr algn="l">
              <a:defRPr sz="2400">
                <a:solidFill>
                  <a:schemeClr val="bg1"/>
                </a:solidFill>
              </a:defRPr>
            </a:lvl1pPr>
          </a:lstStyle>
          <a:p>
            <a:r>
              <a:rPr lang="en-US" dirty="0"/>
              <a:t>Click to edit Master title style</a:t>
            </a:r>
          </a:p>
        </p:txBody>
      </p:sp>
      <p:sp>
        <p:nvSpPr>
          <p:cNvPr id="8203" name="Rectangle 11"/>
          <p:cNvSpPr>
            <a:spLocks noGrp="1" noChangeArrowheads="1"/>
          </p:cNvSpPr>
          <p:nvPr>
            <p:ph type="subTitle" sz="quarter" idx="1"/>
          </p:nvPr>
        </p:nvSpPr>
        <p:spPr bwMode="auto">
          <a:xfrm>
            <a:off x="1440000" y="3868737"/>
            <a:ext cx="6019800" cy="38576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marL="0" indent="0" algn="l">
              <a:buFontTx/>
              <a:buNone/>
              <a:defRPr sz="1400">
                <a:solidFill>
                  <a:schemeClr val="bg1"/>
                </a:solidFill>
              </a:defRPr>
            </a:lvl1pPr>
          </a:lstStyle>
          <a:p>
            <a:r>
              <a:rPr lang="en-US" dirty="0"/>
              <a:t>Click to edit Master subtitle style</a:t>
            </a:r>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18645" y="5977919"/>
            <a:ext cx="1624455" cy="482860"/>
          </a:xfrm>
          <a:prstGeom prst="rect">
            <a:avLst/>
          </a:prstGeom>
        </p:spPr>
      </p:pic>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09575" y="428625"/>
            <a:ext cx="8258175" cy="647700"/>
          </a:xfrm>
          <a:prstGeom prst="rect">
            <a:avLst/>
          </a:prstGeom>
        </p:spPr>
        <p:txBody>
          <a:bodyPr/>
          <a:lstStyle>
            <a:lvl1pPr marL="0" indent="0">
              <a:buNone/>
              <a:defRPr b="1">
                <a:solidFill>
                  <a:srgbClr val="0000C8"/>
                </a:solidFill>
              </a:defRPr>
            </a:lvl1pPr>
          </a:lstStyle>
          <a:p>
            <a:pPr lvl="0"/>
            <a:r>
              <a:rPr lang="en-US" dirty="0" smtClean="0"/>
              <a:t>Title</a:t>
            </a:r>
            <a:endParaRPr lang="en-AU" dirty="0"/>
          </a:p>
        </p:txBody>
      </p:sp>
      <p:sp>
        <p:nvSpPr>
          <p:cNvPr id="6" name="Text Placeholder 3"/>
          <p:cNvSpPr>
            <a:spLocks noGrp="1"/>
          </p:cNvSpPr>
          <p:nvPr>
            <p:ph type="body" sz="quarter" idx="11" hasCustomPrompt="1"/>
          </p:nvPr>
        </p:nvSpPr>
        <p:spPr>
          <a:xfrm>
            <a:off x="414337" y="1295400"/>
            <a:ext cx="8258175" cy="647700"/>
          </a:xfrm>
          <a:prstGeom prst="rect">
            <a:avLst/>
          </a:prstGeom>
        </p:spPr>
        <p:txBody>
          <a:bodyPr/>
          <a:lstStyle>
            <a:lvl1pPr marL="0" indent="0">
              <a:buNone/>
              <a:defRPr sz="2000" b="1">
                <a:solidFill>
                  <a:schemeClr val="tx1"/>
                </a:solidFill>
              </a:defRPr>
            </a:lvl1pPr>
          </a:lstStyle>
          <a:p>
            <a:pPr lvl="0"/>
            <a:r>
              <a:rPr lang="en-US" dirty="0" smtClean="0"/>
              <a:t>Text</a:t>
            </a:r>
          </a:p>
          <a:p>
            <a:pPr lvl="0"/>
            <a:endParaRPr lang="en-AU" dirty="0"/>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5562556"/>
            <a:ext cx="9144000" cy="12954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18645" y="5977919"/>
            <a:ext cx="1624455" cy="482860"/>
          </a:xfrm>
          <a:prstGeom prst="rect">
            <a:avLst/>
          </a:prstGeom>
        </p:spPr>
      </p:pic>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6147" name="Picture 3"/>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2760" y="4916073"/>
            <a:ext cx="9138480" cy="1941927"/>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0" hasCustomPrompt="1"/>
          </p:nvPr>
        </p:nvSpPr>
        <p:spPr>
          <a:xfrm>
            <a:off x="409575" y="428625"/>
            <a:ext cx="8258175" cy="647700"/>
          </a:xfrm>
          <a:prstGeom prst="rect">
            <a:avLst/>
          </a:prstGeom>
        </p:spPr>
        <p:txBody>
          <a:bodyPr/>
          <a:lstStyle>
            <a:lvl1pPr marL="0" indent="0">
              <a:buNone/>
              <a:defRPr b="1">
                <a:solidFill>
                  <a:srgbClr val="0000C8"/>
                </a:solidFill>
              </a:defRPr>
            </a:lvl1pPr>
          </a:lstStyle>
          <a:p>
            <a:pPr lvl="0"/>
            <a:r>
              <a:rPr lang="en-US" dirty="0" smtClean="0"/>
              <a:t>Title</a:t>
            </a:r>
            <a:endParaRPr lang="en-AU" dirty="0"/>
          </a:p>
        </p:txBody>
      </p:sp>
      <p:sp>
        <p:nvSpPr>
          <p:cNvPr id="6" name="Text Placeholder 3"/>
          <p:cNvSpPr>
            <a:spLocks noGrp="1"/>
          </p:cNvSpPr>
          <p:nvPr>
            <p:ph type="body" sz="quarter" idx="11" hasCustomPrompt="1"/>
          </p:nvPr>
        </p:nvSpPr>
        <p:spPr>
          <a:xfrm>
            <a:off x="414337" y="1295400"/>
            <a:ext cx="8258175" cy="647700"/>
          </a:xfrm>
          <a:prstGeom prst="rect">
            <a:avLst/>
          </a:prstGeom>
        </p:spPr>
        <p:txBody>
          <a:bodyPr/>
          <a:lstStyle>
            <a:lvl1pPr marL="0" indent="0">
              <a:buNone/>
              <a:defRPr sz="2000" b="1">
                <a:solidFill>
                  <a:schemeClr val="tx1"/>
                </a:solidFill>
              </a:defRPr>
            </a:lvl1pPr>
          </a:lstStyle>
          <a:p>
            <a:pPr lvl="0"/>
            <a:r>
              <a:rPr lang="en-US" dirty="0" smtClean="0"/>
              <a:t>Text</a:t>
            </a:r>
          </a:p>
          <a:p>
            <a:pPr lvl="0"/>
            <a:endParaRPr lang="en-AU"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18645" y="5977919"/>
            <a:ext cx="1624455" cy="482860"/>
          </a:xfrm>
          <a:prstGeom prst="rect">
            <a:avLst/>
          </a:prstGeom>
        </p:spPr>
      </p:pic>
    </p:spTree>
    <p:extLst>
      <p:ext uri="{BB962C8B-B14F-4D97-AF65-F5344CB8AC3E}">
        <p14:creationId xmlns:p14="http://schemas.microsoft.com/office/powerpoint/2010/main" val="2411421538"/>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4476750" cy="5562556"/>
          </a:xfrm>
          <a:prstGeom prst="rect">
            <a:avLst/>
          </a:prstGeom>
        </p:spPr>
        <p:txBody>
          <a:bodyPr/>
          <a:lstStyle/>
          <a:p>
            <a:endParaRPr lang="en-AU"/>
          </a:p>
        </p:txBody>
      </p:sp>
      <p:sp>
        <p:nvSpPr>
          <p:cNvPr id="7" name="Text Placeholder 6"/>
          <p:cNvSpPr>
            <a:spLocks noGrp="1"/>
          </p:cNvSpPr>
          <p:nvPr>
            <p:ph type="body" sz="quarter" idx="11" hasCustomPrompt="1"/>
          </p:nvPr>
        </p:nvSpPr>
        <p:spPr>
          <a:xfrm>
            <a:off x="4819650" y="266700"/>
            <a:ext cx="4114800" cy="666750"/>
          </a:xfrm>
          <a:prstGeom prst="rect">
            <a:avLst/>
          </a:prstGeom>
        </p:spPr>
        <p:txBody>
          <a:bodyPr/>
          <a:lstStyle>
            <a:lvl1pPr marL="0" indent="0">
              <a:buNone/>
              <a:defRPr sz="2800" b="1">
                <a:solidFill>
                  <a:srgbClr val="0000C8"/>
                </a:solidFill>
              </a:defRPr>
            </a:lvl1pPr>
          </a:lstStyle>
          <a:p>
            <a:pPr lvl="0"/>
            <a:r>
              <a:rPr lang="en-US" dirty="0" smtClean="0"/>
              <a:t>Title</a:t>
            </a:r>
          </a:p>
          <a:p>
            <a:pPr lvl="0"/>
            <a:endParaRPr lang="en-US" dirty="0" smtClean="0"/>
          </a:p>
          <a:p>
            <a:pPr lvl="0"/>
            <a:endParaRPr lang="en-US" dirty="0" smtClean="0"/>
          </a:p>
          <a:p>
            <a:pPr lvl="0"/>
            <a:endParaRPr lang="en-AU" dirty="0"/>
          </a:p>
        </p:txBody>
      </p:sp>
      <p:sp>
        <p:nvSpPr>
          <p:cNvPr id="9" name="Text Placeholder 8"/>
          <p:cNvSpPr>
            <a:spLocks noGrp="1"/>
          </p:cNvSpPr>
          <p:nvPr>
            <p:ph type="body" sz="quarter" idx="12" hasCustomPrompt="1"/>
          </p:nvPr>
        </p:nvSpPr>
        <p:spPr>
          <a:xfrm>
            <a:off x="4819650" y="981075"/>
            <a:ext cx="4114800" cy="3952875"/>
          </a:xfrm>
          <a:prstGeom prst="rect">
            <a:avLst/>
          </a:prstGeom>
        </p:spPr>
        <p:txBody>
          <a:bodyPr/>
          <a:lstStyle>
            <a:lvl1pPr marL="0" indent="0">
              <a:buNone/>
              <a:defRPr sz="2000" b="1"/>
            </a:lvl1pPr>
          </a:lstStyle>
          <a:p>
            <a:pPr lvl="0"/>
            <a:r>
              <a:rPr lang="en-US" dirty="0" smtClean="0"/>
              <a:t>Text</a:t>
            </a:r>
            <a:endParaRPr lang="en-AU" dirty="0"/>
          </a:p>
        </p:txBody>
      </p:sp>
      <p:pic>
        <p:nvPicPr>
          <p:cNvPr id="8"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5562556"/>
            <a:ext cx="9144000" cy="12954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18645" y="5977919"/>
            <a:ext cx="1624455" cy="482860"/>
          </a:xfrm>
          <a:prstGeom prst="rect">
            <a:avLst/>
          </a:prstGeom>
        </p:spPr>
      </p:pic>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8" name="Picture 3"/>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2760" y="4916073"/>
            <a:ext cx="9138480" cy="1941927"/>
          </a:xfrm>
          <a:prstGeom prst="rect">
            <a:avLst/>
          </a:prstGeom>
          <a:noFill/>
          <a:extLst>
            <a:ext uri="{909E8E84-426E-40DD-AFC4-6F175D3DCCD1}">
              <a14:hiddenFill xmlns:a14="http://schemas.microsoft.com/office/drawing/2010/main">
                <a:solidFill>
                  <a:srgbClr val="FFFFFF"/>
                </a:solidFill>
              </a14:hiddenFill>
            </a:ext>
          </a:extLst>
        </p:spPr>
      </p:pic>
      <p:sp>
        <p:nvSpPr>
          <p:cNvPr id="5" name="Picture Placeholder 4"/>
          <p:cNvSpPr>
            <a:spLocks noGrp="1"/>
          </p:cNvSpPr>
          <p:nvPr>
            <p:ph type="pic" sz="quarter" idx="10"/>
          </p:nvPr>
        </p:nvSpPr>
        <p:spPr>
          <a:xfrm>
            <a:off x="0" y="0"/>
            <a:ext cx="4476750" cy="5410200"/>
          </a:xfrm>
          <a:custGeom>
            <a:avLst/>
            <a:gdLst>
              <a:gd name="connsiteX0" fmla="*/ 0 w 4476750"/>
              <a:gd name="connsiteY0" fmla="*/ 0 h 6858000"/>
              <a:gd name="connsiteX1" fmla="*/ 4476750 w 4476750"/>
              <a:gd name="connsiteY1" fmla="*/ 0 h 6858000"/>
              <a:gd name="connsiteX2" fmla="*/ 4476750 w 4476750"/>
              <a:gd name="connsiteY2" fmla="*/ 6858000 h 6858000"/>
              <a:gd name="connsiteX3" fmla="*/ 0 w 4476750"/>
              <a:gd name="connsiteY3" fmla="*/ 6858000 h 6858000"/>
              <a:gd name="connsiteX4" fmla="*/ 0 w 4476750"/>
              <a:gd name="connsiteY4" fmla="*/ 0 h 6858000"/>
              <a:gd name="connsiteX0" fmla="*/ 0 w 4476750"/>
              <a:gd name="connsiteY0" fmla="*/ 0 h 6858000"/>
              <a:gd name="connsiteX1" fmla="*/ 4476750 w 4476750"/>
              <a:gd name="connsiteY1" fmla="*/ 0 h 6858000"/>
              <a:gd name="connsiteX2" fmla="*/ 4476750 w 4476750"/>
              <a:gd name="connsiteY2" fmla="*/ 6858000 h 6858000"/>
              <a:gd name="connsiteX3" fmla="*/ 0 w 4476750"/>
              <a:gd name="connsiteY3" fmla="*/ 4914900 h 6858000"/>
              <a:gd name="connsiteX4" fmla="*/ 0 w 4476750"/>
              <a:gd name="connsiteY4" fmla="*/ 0 h 6858000"/>
              <a:gd name="connsiteX0" fmla="*/ 0 w 4476750"/>
              <a:gd name="connsiteY0" fmla="*/ 0 h 5429250"/>
              <a:gd name="connsiteX1" fmla="*/ 4476750 w 4476750"/>
              <a:gd name="connsiteY1" fmla="*/ 0 h 5429250"/>
              <a:gd name="connsiteX2" fmla="*/ 4476750 w 4476750"/>
              <a:gd name="connsiteY2" fmla="*/ 5429250 h 5429250"/>
              <a:gd name="connsiteX3" fmla="*/ 0 w 4476750"/>
              <a:gd name="connsiteY3" fmla="*/ 4914900 h 5429250"/>
              <a:gd name="connsiteX4" fmla="*/ 0 w 4476750"/>
              <a:gd name="connsiteY4" fmla="*/ 0 h 5429250"/>
              <a:gd name="connsiteX0" fmla="*/ 0 w 4476750"/>
              <a:gd name="connsiteY0" fmla="*/ 0 h 5429250"/>
              <a:gd name="connsiteX1" fmla="*/ 4476750 w 4476750"/>
              <a:gd name="connsiteY1" fmla="*/ 0 h 5429250"/>
              <a:gd name="connsiteX2" fmla="*/ 4476750 w 4476750"/>
              <a:gd name="connsiteY2" fmla="*/ 5429250 h 5429250"/>
              <a:gd name="connsiteX3" fmla="*/ 0 w 4476750"/>
              <a:gd name="connsiteY3" fmla="*/ 4924425 h 5429250"/>
              <a:gd name="connsiteX4" fmla="*/ 0 w 4476750"/>
              <a:gd name="connsiteY4" fmla="*/ 0 h 5429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6750" h="5429250">
                <a:moveTo>
                  <a:pt x="0" y="0"/>
                </a:moveTo>
                <a:lnTo>
                  <a:pt x="4476750" y="0"/>
                </a:lnTo>
                <a:lnTo>
                  <a:pt x="4476750" y="5429250"/>
                </a:lnTo>
                <a:lnTo>
                  <a:pt x="0" y="4924425"/>
                </a:lnTo>
                <a:lnTo>
                  <a:pt x="0" y="0"/>
                </a:lnTo>
                <a:close/>
              </a:path>
            </a:pathLst>
          </a:custGeom>
        </p:spPr>
        <p:txBody>
          <a:bodyPr/>
          <a:lstStyle/>
          <a:p>
            <a:endParaRPr lang="en-AU"/>
          </a:p>
        </p:txBody>
      </p:sp>
      <p:sp>
        <p:nvSpPr>
          <p:cNvPr id="7" name="Text Placeholder 6"/>
          <p:cNvSpPr>
            <a:spLocks noGrp="1"/>
          </p:cNvSpPr>
          <p:nvPr>
            <p:ph type="body" sz="quarter" idx="11" hasCustomPrompt="1"/>
          </p:nvPr>
        </p:nvSpPr>
        <p:spPr>
          <a:xfrm>
            <a:off x="4819650" y="266700"/>
            <a:ext cx="4114800" cy="666750"/>
          </a:xfrm>
          <a:prstGeom prst="rect">
            <a:avLst/>
          </a:prstGeom>
        </p:spPr>
        <p:txBody>
          <a:bodyPr/>
          <a:lstStyle>
            <a:lvl1pPr marL="0" indent="0">
              <a:buNone/>
              <a:defRPr sz="2800" b="1">
                <a:solidFill>
                  <a:srgbClr val="0000C8"/>
                </a:solidFill>
              </a:defRPr>
            </a:lvl1pPr>
          </a:lstStyle>
          <a:p>
            <a:pPr lvl="0"/>
            <a:r>
              <a:rPr lang="en-US" dirty="0" smtClean="0"/>
              <a:t>Title</a:t>
            </a:r>
          </a:p>
          <a:p>
            <a:pPr lvl="0"/>
            <a:endParaRPr lang="en-US" dirty="0" smtClean="0"/>
          </a:p>
          <a:p>
            <a:pPr lvl="0"/>
            <a:endParaRPr lang="en-US" dirty="0" smtClean="0"/>
          </a:p>
          <a:p>
            <a:pPr lvl="0"/>
            <a:endParaRPr lang="en-AU" dirty="0"/>
          </a:p>
        </p:txBody>
      </p:sp>
      <p:sp>
        <p:nvSpPr>
          <p:cNvPr id="9" name="Text Placeholder 8"/>
          <p:cNvSpPr>
            <a:spLocks noGrp="1"/>
          </p:cNvSpPr>
          <p:nvPr>
            <p:ph type="body" sz="quarter" idx="12" hasCustomPrompt="1"/>
          </p:nvPr>
        </p:nvSpPr>
        <p:spPr>
          <a:xfrm>
            <a:off x="4819650" y="981075"/>
            <a:ext cx="4114800" cy="3952875"/>
          </a:xfrm>
          <a:prstGeom prst="rect">
            <a:avLst/>
          </a:prstGeom>
        </p:spPr>
        <p:txBody>
          <a:bodyPr/>
          <a:lstStyle>
            <a:lvl1pPr marL="0" indent="0">
              <a:buNone/>
              <a:defRPr sz="2000" b="1"/>
            </a:lvl1pPr>
          </a:lstStyle>
          <a:p>
            <a:pPr lvl="0"/>
            <a:r>
              <a:rPr lang="en-US" dirty="0" smtClean="0"/>
              <a:t>Text</a:t>
            </a:r>
            <a:endParaRPr lang="en-AU"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18645" y="5977919"/>
            <a:ext cx="1624455" cy="482860"/>
          </a:xfrm>
          <a:prstGeom prst="rect">
            <a:avLst/>
          </a:prstGeom>
        </p:spPr>
      </p:pic>
    </p:spTree>
    <p:extLst>
      <p:ext uri="{BB962C8B-B14F-4D97-AF65-F5344CB8AC3E}">
        <p14:creationId xmlns:p14="http://schemas.microsoft.com/office/powerpoint/2010/main" val="948151755"/>
      </p:ext>
    </p:extLst>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4810125" y="0"/>
            <a:ext cx="4333875" cy="5562556"/>
          </a:xfrm>
          <a:prstGeom prst="rect">
            <a:avLst/>
          </a:prstGeom>
        </p:spPr>
        <p:txBody>
          <a:bodyPr/>
          <a:lstStyle/>
          <a:p>
            <a:endParaRPr lang="en-AU"/>
          </a:p>
        </p:txBody>
      </p:sp>
      <p:sp>
        <p:nvSpPr>
          <p:cNvPr id="3" name="Text Placeholder 6"/>
          <p:cNvSpPr>
            <a:spLocks noGrp="1"/>
          </p:cNvSpPr>
          <p:nvPr>
            <p:ph type="body" sz="quarter" idx="11" hasCustomPrompt="1"/>
          </p:nvPr>
        </p:nvSpPr>
        <p:spPr>
          <a:xfrm>
            <a:off x="333375" y="266700"/>
            <a:ext cx="4114800" cy="666750"/>
          </a:xfrm>
          <a:prstGeom prst="rect">
            <a:avLst/>
          </a:prstGeom>
        </p:spPr>
        <p:txBody>
          <a:bodyPr/>
          <a:lstStyle>
            <a:lvl1pPr marL="0" indent="0">
              <a:buNone/>
              <a:defRPr sz="2800" b="1">
                <a:solidFill>
                  <a:srgbClr val="0000C8"/>
                </a:solidFill>
              </a:defRPr>
            </a:lvl1pPr>
          </a:lstStyle>
          <a:p>
            <a:pPr lvl="0"/>
            <a:r>
              <a:rPr lang="en-US" dirty="0" smtClean="0"/>
              <a:t>Title</a:t>
            </a:r>
          </a:p>
          <a:p>
            <a:pPr lvl="0"/>
            <a:endParaRPr lang="en-US" dirty="0" smtClean="0"/>
          </a:p>
          <a:p>
            <a:pPr lvl="0"/>
            <a:endParaRPr lang="en-US" dirty="0" smtClean="0"/>
          </a:p>
          <a:p>
            <a:pPr lvl="0"/>
            <a:endParaRPr lang="en-AU" dirty="0"/>
          </a:p>
        </p:txBody>
      </p:sp>
      <p:sp>
        <p:nvSpPr>
          <p:cNvPr id="4" name="Text Placeholder 8"/>
          <p:cNvSpPr>
            <a:spLocks noGrp="1"/>
          </p:cNvSpPr>
          <p:nvPr>
            <p:ph type="body" sz="quarter" idx="12" hasCustomPrompt="1"/>
          </p:nvPr>
        </p:nvSpPr>
        <p:spPr>
          <a:xfrm>
            <a:off x="323850" y="1028700"/>
            <a:ext cx="4114800" cy="3952875"/>
          </a:xfrm>
          <a:prstGeom prst="rect">
            <a:avLst/>
          </a:prstGeom>
        </p:spPr>
        <p:txBody>
          <a:bodyPr/>
          <a:lstStyle>
            <a:lvl1pPr marL="0" indent="0">
              <a:buNone/>
              <a:defRPr sz="2000" b="1"/>
            </a:lvl1pPr>
          </a:lstStyle>
          <a:p>
            <a:pPr lvl="0"/>
            <a:r>
              <a:rPr lang="en-US" dirty="0" smtClean="0"/>
              <a:t>Text</a:t>
            </a:r>
            <a:endParaRPr lang="en-AU" dirty="0"/>
          </a:p>
        </p:txBody>
      </p:sp>
      <p:pic>
        <p:nvPicPr>
          <p:cNvPr id="7"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5562556"/>
            <a:ext cx="9144000" cy="12954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18645" y="5977919"/>
            <a:ext cx="1624455" cy="482860"/>
          </a:xfrm>
          <a:prstGeom prst="rect">
            <a:avLst/>
          </a:prstGeom>
        </p:spPr>
      </p:pic>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2760" y="4916073"/>
            <a:ext cx="9138480" cy="194192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18645" y="5977919"/>
            <a:ext cx="1624455" cy="482860"/>
          </a:xfrm>
          <a:prstGeom prst="rect">
            <a:avLst/>
          </a:prstGeom>
        </p:spPr>
      </p:pic>
      <p:sp>
        <p:nvSpPr>
          <p:cNvPr id="2" name="Picture Placeholder 4"/>
          <p:cNvSpPr>
            <a:spLocks noGrp="1"/>
          </p:cNvSpPr>
          <p:nvPr>
            <p:ph type="pic" sz="quarter" idx="10"/>
          </p:nvPr>
        </p:nvSpPr>
        <p:spPr>
          <a:xfrm>
            <a:off x="4810125" y="-9526"/>
            <a:ext cx="4333875" cy="5953125"/>
          </a:xfrm>
          <a:custGeom>
            <a:avLst/>
            <a:gdLst>
              <a:gd name="connsiteX0" fmla="*/ 0 w 4333875"/>
              <a:gd name="connsiteY0" fmla="*/ 0 h 6858000"/>
              <a:gd name="connsiteX1" fmla="*/ 4333875 w 4333875"/>
              <a:gd name="connsiteY1" fmla="*/ 0 h 6858000"/>
              <a:gd name="connsiteX2" fmla="*/ 4333875 w 4333875"/>
              <a:gd name="connsiteY2" fmla="*/ 6858000 h 6858000"/>
              <a:gd name="connsiteX3" fmla="*/ 0 w 4333875"/>
              <a:gd name="connsiteY3" fmla="*/ 6858000 h 6858000"/>
              <a:gd name="connsiteX4" fmla="*/ 0 w 4333875"/>
              <a:gd name="connsiteY4" fmla="*/ 0 h 6858000"/>
              <a:gd name="connsiteX0" fmla="*/ 0 w 4333875"/>
              <a:gd name="connsiteY0" fmla="*/ 0 h 6858000"/>
              <a:gd name="connsiteX1" fmla="*/ 4333875 w 4333875"/>
              <a:gd name="connsiteY1" fmla="*/ 0 h 6858000"/>
              <a:gd name="connsiteX2" fmla="*/ 4333875 w 4333875"/>
              <a:gd name="connsiteY2" fmla="*/ 6858000 h 6858000"/>
              <a:gd name="connsiteX3" fmla="*/ 0 w 4333875"/>
              <a:gd name="connsiteY3" fmla="*/ 5476875 h 6858000"/>
              <a:gd name="connsiteX4" fmla="*/ 0 w 4333875"/>
              <a:gd name="connsiteY4" fmla="*/ 0 h 6858000"/>
              <a:gd name="connsiteX0" fmla="*/ 0 w 4333875"/>
              <a:gd name="connsiteY0" fmla="*/ 0 h 5953125"/>
              <a:gd name="connsiteX1" fmla="*/ 4333875 w 4333875"/>
              <a:gd name="connsiteY1" fmla="*/ 0 h 5953125"/>
              <a:gd name="connsiteX2" fmla="*/ 4333875 w 4333875"/>
              <a:gd name="connsiteY2" fmla="*/ 5953125 h 5953125"/>
              <a:gd name="connsiteX3" fmla="*/ 0 w 4333875"/>
              <a:gd name="connsiteY3" fmla="*/ 5476875 h 5953125"/>
              <a:gd name="connsiteX4" fmla="*/ 0 w 4333875"/>
              <a:gd name="connsiteY4" fmla="*/ 0 h 5953125"/>
              <a:gd name="connsiteX0" fmla="*/ 0 w 4333875"/>
              <a:gd name="connsiteY0" fmla="*/ 0 h 5953125"/>
              <a:gd name="connsiteX1" fmla="*/ 4333875 w 4333875"/>
              <a:gd name="connsiteY1" fmla="*/ 0 h 5953125"/>
              <a:gd name="connsiteX2" fmla="*/ 4333875 w 4333875"/>
              <a:gd name="connsiteY2" fmla="*/ 5953125 h 5953125"/>
              <a:gd name="connsiteX3" fmla="*/ 0 w 4333875"/>
              <a:gd name="connsiteY3" fmla="*/ 5467350 h 5953125"/>
              <a:gd name="connsiteX4" fmla="*/ 0 w 4333875"/>
              <a:gd name="connsiteY4" fmla="*/ 0 h 59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3875" h="5953125">
                <a:moveTo>
                  <a:pt x="0" y="0"/>
                </a:moveTo>
                <a:lnTo>
                  <a:pt x="4333875" y="0"/>
                </a:lnTo>
                <a:lnTo>
                  <a:pt x="4333875" y="5953125"/>
                </a:lnTo>
                <a:lnTo>
                  <a:pt x="0" y="5467350"/>
                </a:lnTo>
                <a:lnTo>
                  <a:pt x="0" y="0"/>
                </a:lnTo>
                <a:close/>
              </a:path>
            </a:pathLst>
          </a:custGeom>
        </p:spPr>
        <p:txBody>
          <a:bodyPr/>
          <a:lstStyle/>
          <a:p>
            <a:endParaRPr lang="en-AU"/>
          </a:p>
        </p:txBody>
      </p:sp>
      <p:sp>
        <p:nvSpPr>
          <p:cNvPr id="3" name="Text Placeholder 6"/>
          <p:cNvSpPr>
            <a:spLocks noGrp="1"/>
          </p:cNvSpPr>
          <p:nvPr>
            <p:ph type="body" sz="quarter" idx="11" hasCustomPrompt="1"/>
          </p:nvPr>
        </p:nvSpPr>
        <p:spPr>
          <a:xfrm>
            <a:off x="333375" y="266700"/>
            <a:ext cx="4114800" cy="666750"/>
          </a:xfrm>
          <a:prstGeom prst="rect">
            <a:avLst/>
          </a:prstGeom>
        </p:spPr>
        <p:txBody>
          <a:bodyPr/>
          <a:lstStyle>
            <a:lvl1pPr marL="0" indent="0">
              <a:buNone/>
              <a:defRPr sz="2800" b="1">
                <a:solidFill>
                  <a:srgbClr val="0000C8"/>
                </a:solidFill>
              </a:defRPr>
            </a:lvl1pPr>
          </a:lstStyle>
          <a:p>
            <a:pPr lvl="0"/>
            <a:r>
              <a:rPr lang="en-US" dirty="0" smtClean="0"/>
              <a:t>Title</a:t>
            </a:r>
          </a:p>
          <a:p>
            <a:pPr lvl="0"/>
            <a:endParaRPr lang="en-US" dirty="0" smtClean="0"/>
          </a:p>
          <a:p>
            <a:pPr lvl="0"/>
            <a:endParaRPr lang="en-US" dirty="0" smtClean="0"/>
          </a:p>
          <a:p>
            <a:pPr lvl="0"/>
            <a:endParaRPr lang="en-AU" dirty="0"/>
          </a:p>
        </p:txBody>
      </p:sp>
      <p:sp>
        <p:nvSpPr>
          <p:cNvPr id="4" name="Text Placeholder 8"/>
          <p:cNvSpPr>
            <a:spLocks noGrp="1"/>
          </p:cNvSpPr>
          <p:nvPr>
            <p:ph type="body" sz="quarter" idx="12" hasCustomPrompt="1"/>
          </p:nvPr>
        </p:nvSpPr>
        <p:spPr>
          <a:xfrm>
            <a:off x="323850" y="1028700"/>
            <a:ext cx="4114800" cy="3952875"/>
          </a:xfrm>
          <a:prstGeom prst="rect">
            <a:avLst/>
          </a:prstGeom>
        </p:spPr>
        <p:txBody>
          <a:bodyPr/>
          <a:lstStyle>
            <a:lvl1pPr marL="0" indent="0">
              <a:buNone/>
              <a:defRPr sz="2000" b="1"/>
            </a:lvl1pPr>
          </a:lstStyle>
          <a:p>
            <a:pPr lvl="0"/>
            <a:r>
              <a:rPr lang="en-US" dirty="0" smtClean="0"/>
              <a:t>Text</a:t>
            </a:r>
            <a:endParaRPr lang="en-AU" dirty="0"/>
          </a:p>
        </p:txBody>
      </p:sp>
    </p:spTree>
    <p:extLst>
      <p:ext uri="{BB962C8B-B14F-4D97-AF65-F5344CB8AC3E}">
        <p14:creationId xmlns:p14="http://schemas.microsoft.com/office/powerpoint/2010/main" val="2255525063"/>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0"/>
            <a:ext cx="9144000" cy="6858000"/>
          </a:xfrm>
          <a:prstGeom prst="rect">
            <a:avLst/>
          </a:prstGeom>
        </p:spPr>
        <p:txBody>
          <a:bodyPr/>
          <a:lstStyle>
            <a:lvl1pPr marL="0" indent="0">
              <a:buNone/>
              <a:defRPr/>
            </a:lvl1pPr>
          </a:lstStyle>
          <a:p>
            <a:r>
              <a:rPr lang="en-AU" dirty="0" smtClean="0"/>
              <a:t>INSERT PICTURE</a:t>
            </a:r>
            <a:endParaRPr lang="en-AU" dirty="0"/>
          </a:p>
        </p:txBody>
      </p:sp>
    </p:spTree>
    <p:extLst>
      <p:ext uri="{BB962C8B-B14F-4D97-AF65-F5344CB8AC3E}">
        <p14:creationId xmlns:p14="http://schemas.microsoft.com/office/powerpoint/2010/main" val="1848636496"/>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472987061"/>
      </p:ext>
    </p:extLst>
  </p:cSld>
  <p:clrMapOvr>
    <a:masterClrMapping/>
  </p:clrMapOvr>
  <p:transition spd="med">
    <p:fade/>
    <p:sndAc>
      <p:end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1" name="Text Box 17"/>
          <p:cNvSpPr txBox="1">
            <a:spLocks noChangeArrowheads="1"/>
          </p:cNvSpPr>
          <p:nvPr/>
        </p:nvSpPr>
        <p:spPr bwMode="auto">
          <a:xfrm>
            <a:off x="2971800" y="387352"/>
            <a:ext cx="3200400" cy="461665"/>
          </a:xfrm>
          <a:prstGeom prst="rect">
            <a:avLst/>
          </a:prstGeom>
          <a:noFill/>
          <a:ln w="9525">
            <a:noFill/>
            <a:miter lim="800000"/>
            <a:headEnd/>
            <a:tailEnd/>
          </a:ln>
        </p:spPr>
        <p:txBody>
          <a:bodyPr>
            <a:spAutoFit/>
          </a:bodyPr>
          <a:lstStyle/>
          <a:p>
            <a:pPr algn="ctr">
              <a:spcBef>
                <a:spcPct val="50000"/>
              </a:spcBef>
              <a:defRPr/>
            </a:pPr>
            <a:endParaRPr lang="en-US">
              <a:solidFill>
                <a:schemeClr val="bg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1" r:id="rId4"/>
    <p:sldLayoutId id="2147483654" r:id="rId5"/>
    <p:sldLayoutId id="2147483652" r:id="rId6"/>
    <p:sldLayoutId id="2147483655" r:id="rId7"/>
    <p:sldLayoutId id="2147483653" r:id="rId8"/>
    <p:sldLayoutId id="2147483657" r:id="rId9"/>
  </p:sldLayoutIdLst>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Arial" pitchFamily="-65" charset="0"/>
          <a:cs typeface="+mj-cs"/>
        </a:defRPr>
      </a:lvl1pPr>
      <a:lvl2pPr algn="ctr" rtl="0" eaLnBrk="0" fontAlgn="base" hangingPunct="0">
        <a:spcBef>
          <a:spcPct val="0"/>
        </a:spcBef>
        <a:spcAft>
          <a:spcPct val="0"/>
        </a:spcAft>
        <a:defRPr sz="4400">
          <a:solidFill>
            <a:schemeClr val="tx2"/>
          </a:solidFill>
          <a:latin typeface="Arial" charset="0"/>
          <a:ea typeface="Arial" pitchFamily="-65" charset="0"/>
          <a:cs typeface="Arial" charset="0"/>
        </a:defRPr>
      </a:lvl2pPr>
      <a:lvl3pPr algn="ctr" rtl="0" eaLnBrk="0" fontAlgn="base" hangingPunct="0">
        <a:spcBef>
          <a:spcPct val="0"/>
        </a:spcBef>
        <a:spcAft>
          <a:spcPct val="0"/>
        </a:spcAft>
        <a:defRPr sz="4400">
          <a:solidFill>
            <a:schemeClr val="tx2"/>
          </a:solidFill>
          <a:latin typeface="Arial" charset="0"/>
          <a:ea typeface="Arial" pitchFamily="-65" charset="0"/>
          <a:cs typeface="Arial" charset="0"/>
        </a:defRPr>
      </a:lvl3pPr>
      <a:lvl4pPr algn="ctr" rtl="0" eaLnBrk="0" fontAlgn="base" hangingPunct="0">
        <a:spcBef>
          <a:spcPct val="0"/>
        </a:spcBef>
        <a:spcAft>
          <a:spcPct val="0"/>
        </a:spcAft>
        <a:defRPr sz="4400">
          <a:solidFill>
            <a:schemeClr val="tx2"/>
          </a:solidFill>
          <a:latin typeface="Arial" charset="0"/>
          <a:ea typeface="Arial" pitchFamily="-65" charset="0"/>
          <a:cs typeface="Arial" charset="0"/>
        </a:defRPr>
      </a:lvl4pPr>
      <a:lvl5pPr algn="ctr" rtl="0" eaLnBrk="0" fontAlgn="base" hangingPunct="0">
        <a:spcBef>
          <a:spcPct val="0"/>
        </a:spcBef>
        <a:spcAft>
          <a:spcPct val="0"/>
        </a:spcAft>
        <a:defRPr sz="4400">
          <a:solidFill>
            <a:schemeClr val="tx2"/>
          </a:solidFill>
          <a:latin typeface="Arial" charset="0"/>
          <a:ea typeface="Arial" pitchFamily="-65"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Arial" pitchFamily="-65"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pitchFamily="-65"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pitchFamily="-65"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pitchFamily="-65"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pitchFamily="-65"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41923" r="19345"/>
          <a:stretch/>
        </p:blipFill>
        <p:spPr>
          <a:xfrm>
            <a:off x="-1" y="0"/>
            <a:ext cx="9144001" cy="6857999"/>
          </a:xfrm>
          <a:prstGeom prst="rect">
            <a:avLst/>
          </a:prstGeom>
        </p:spPr>
      </p:pic>
      <p:sp>
        <p:nvSpPr>
          <p:cNvPr id="13315" name="Rectangle 3"/>
          <p:cNvSpPr>
            <a:spLocks noGrp="1" noChangeArrowheads="1"/>
          </p:cNvSpPr>
          <p:nvPr>
            <p:ph type="subTitle" sz="quarter" idx="1"/>
          </p:nvPr>
        </p:nvSpPr>
        <p:spPr>
          <a:xfrm>
            <a:off x="563699" y="1127465"/>
            <a:ext cx="3555540" cy="3683074"/>
          </a:xfrm>
          <a:prstGeom prst="rect">
            <a:avLst/>
          </a:prstGeom>
          <a:noFill/>
        </p:spPr>
        <p:txBody>
          <a:bodyPr/>
          <a:lstStyle/>
          <a:p>
            <a:r>
              <a:rPr lang="en-AU" sz="3200" b="1" i="1" dirty="0" smtClean="0"/>
              <a:t>Trends and issues for investigators in the 21</a:t>
            </a:r>
            <a:r>
              <a:rPr lang="en-AU" sz="3200" b="1" i="1" baseline="30000" dirty="0" smtClean="0"/>
              <a:t>st</a:t>
            </a:r>
            <a:r>
              <a:rPr lang="en-AU" sz="3200" b="1" i="1" dirty="0" smtClean="0"/>
              <a:t> century</a:t>
            </a:r>
          </a:p>
          <a:p>
            <a:endParaRPr lang="en-AU" sz="2400" i="1" dirty="0"/>
          </a:p>
          <a:p>
            <a:pPr eaLnBrk="1" hangingPunct="1"/>
            <a:r>
              <a:rPr lang="en-US" sz="2800" dirty="0" smtClean="0">
                <a:latin typeface="Frutiger LT Std 45 Light" pitchFamily="34" charset="0"/>
              </a:rPr>
              <a:t>Rick Sarre</a:t>
            </a:r>
          </a:p>
        </p:txBody>
      </p:sp>
      <p:sp>
        <p:nvSpPr>
          <p:cNvPr id="3" name="Title 2"/>
          <p:cNvSpPr>
            <a:spLocks noGrp="1"/>
          </p:cNvSpPr>
          <p:nvPr>
            <p:ph type="ctrTitle" sz="quarter"/>
          </p:nvPr>
        </p:nvSpPr>
        <p:spPr>
          <a:xfrm>
            <a:off x="554175" y="514351"/>
            <a:ext cx="5791200" cy="1390650"/>
          </a:xfrm>
        </p:spPr>
        <p:txBody>
          <a:bodyPr/>
          <a:lstStyle/>
          <a:p>
            <a:endParaRPr lang="en-AU" sz="4800" b="1" dirty="0">
              <a:latin typeface="Frutiger LT Std 45 Light" pitchFamily="34"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7228" y="5553076"/>
            <a:ext cx="2016125" cy="952500"/>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algn="ctr"/>
            <a:r>
              <a:rPr lang="en-AU" sz="4400" dirty="0" smtClean="0"/>
              <a:t>Types</a:t>
            </a:r>
            <a:endParaRPr lang="en-AU" sz="4400" dirty="0"/>
          </a:p>
        </p:txBody>
      </p:sp>
      <p:sp>
        <p:nvSpPr>
          <p:cNvPr id="5" name="Text Placeholder 4"/>
          <p:cNvSpPr>
            <a:spLocks noGrp="1"/>
          </p:cNvSpPr>
          <p:nvPr>
            <p:ph type="body" sz="quarter" idx="11"/>
          </p:nvPr>
        </p:nvSpPr>
        <p:spPr>
          <a:xfrm>
            <a:off x="414337" y="1295400"/>
            <a:ext cx="8046081" cy="3968258"/>
          </a:xfrm>
        </p:spPr>
        <p:txBody>
          <a:bodyPr/>
          <a:lstStyle/>
          <a:p>
            <a:pPr>
              <a:spcBef>
                <a:spcPts val="0"/>
              </a:spcBef>
            </a:pPr>
            <a:r>
              <a:rPr lang="en-AU" sz="4400" b="0" dirty="0"/>
              <a:t>W</a:t>
            </a:r>
            <a:r>
              <a:rPr lang="en-AU" sz="4400" b="0" dirty="0" smtClean="0"/>
              <a:t>e </a:t>
            </a:r>
            <a:r>
              <a:rPr lang="en-AU" sz="4400" b="0" dirty="0"/>
              <a:t>need to differentiate between </a:t>
            </a:r>
          </a:p>
          <a:p>
            <a:pPr marL="571500" indent="-571500">
              <a:spcBef>
                <a:spcPts val="0"/>
              </a:spcBef>
              <a:buFont typeface="Arial" panose="020B0604020202020204" pitchFamily="34" charset="0"/>
              <a:buChar char="•"/>
            </a:pPr>
            <a:r>
              <a:rPr lang="en-AU" sz="4400" b="0" dirty="0" smtClean="0"/>
              <a:t>Cyber - </a:t>
            </a:r>
            <a:r>
              <a:rPr lang="en-AU" sz="4400" b="0" i="1" dirty="0"/>
              <a:t>enabled</a:t>
            </a:r>
            <a:r>
              <a:rPr lang="en-AU" sz="4400" b="0" dirty="0"/>
              <a:t> crime</a:t>
            </a:r>
          </a:p>
          <a:p>
            <a:pPr marL="571500" indent="-571500">
              <a:spcBef>
                <a:spcPts val="0"/>
              </a:spcBef>
              <a:buFont typeface="Arial" panose="020B0604020202020204" pitchFamily="34" charset="0"/>
              <a:buChar char="•"/>
            </a:pPr>
            <a:r>
              <a:rPr lang="en-AU" sz="4400" b="0" dirty="0" smtClean="0"/>
              <a:t>Cyber - </a:t>
            </a:r>
            <a:r>
              <a:rPr lang="en-AU" sz="4400" b="0" i="1" dirty="0"/>
              <a:t>dependent</a:t>
            </a:r>
            <a:r>
              <a:rPr lang="en-AU" sz="4400" b="0" dirty="0"/>
              <a:t> crime</a:t>
            </a:r>
          </a:p>
        </p:txBody>
      </p:sp>
    </p:spTree>
    <p:extLst>
      <p:ext uri="{BB962C8B-B14F-4D97-AF65-F5344CB8AC3E}">
        <p14:creationId xmlns:p14="http://schemas.microsoft.com/office/powerpoint/2010/main" val="232334376"/>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algn="ctr"/>
            <a:r>
              <a:rPr lang="en-AU" sz="4400" dirty="0" smtClean="0"/>
              <a:t>Cyber-enabled</a:t>
            </a:r>
            <a:endParaRPr lang="en-AU" sz="4400" dirty="0"/>
          </a:p>
        </p:txBody>
      </p:sp>
      <p:sp>
        <p:nvSpPr>
          <p:cNvPr id="5" name="Text Placeholder 4"/>
          <p:cNvSpPr>
            <a:spLocks noGrp="1"/>
          </p:cNvSpPr>
          <p:nvPr>
            <p:ph type="body" sz="quarter" idx="11"/>
          </p:nvPr>
        </p:nvSpPr>
        <p:spPr>
          <a:xfrm>
            <a:off x="414337" y="1295400"/>
            <a:ext cx="8046081" cy="3968258"/>
          </a:xfrm>
        </p:spPr>
        <p:txBody>
          <a:bodyPr/>
          <a:lstStyle/>
          <a:p>
            <a:pPr marL="457200" indent="-457200">
              <a:spcBef>
                <a:spcPts val="0"/>
              </a:spcBef>
              <a:buFont typeface="Arial" panose="020B0604020202020204" pitchFamily="34" charset="0"/>
              <a:buChar char="•"/>
            </a:pPr>
            <a:r>
              <a:rPr lang="en-AU" sz="2800" b="0" dirty="0" smtClean="0"/>
              <a:t>white </a:t>
            </a:r>
            <a:r>
              <a:rPr lang="en-AU" sz="2800" b="0" dirty="0"/>
              <a:t>collar crime, such as fraudulent financial transactions, </a:t>
            </a:r>
          </a:p>
          <a:p>
            <a:pPr marL="457200" indent="-457200">
              <a:spcBef>
                <a:spcPts val="0"/>
              </a:spcBef>
              <a:buFont typeface="Arial" panose="020B0604020202020204" pitchFamily="34" charset="0"/>
              <a:buChar char="•"/>
            </a:pPr>
            <a:r>
              <a:rPr lang="en-AU" sz="2800" b="0" dirty="0"/>
              <a:t>identity theft, </a:t>
            </a:r>
          </a:p>
          <a:p>
            <a:pPr marL="457200" indent="-457200">
              <a:spcBef>
                <a:spcPts val="0"/>
              </a:spcBef>
              <a:buFont typeface="Arial" panose="020B0604020202020204" pitchFamily="34" charset="0"/>
              <a:buChar char="•"/>
            </a:pPr>
            <a:r>
              <a:rPr lang="en-AU" sz="2800" b="0" dirty="0"/>
              <a:t>the theft of electronic information for commercial gain, </a:t>
            </a:r>
          </a:p>
          <a:p>
            <a:pPr marL="457200" indent="-457200">
              <a:spcBef>
                <a:spcPts val="0"/>
              </a:spcBef>
              <a:buFont typeface="Arial" panose="020B0604020202020204" pitchFamily="34" charset="0"/>
              <a:buChar char="•"/>
            </a:pPr>
            <a:r>
              <a:rPr lang="en-AU" sz="2800" b="0" dirty="0"/>
              <a:t>drug-trafficking, </a:t>
            </a:r>
          </a:p>
          <a:p>
            <a:pPr marL="457200" indent="-457200">
              <a:spcBef>
                <a:spcPts val="0"/>
              </a:spcBef>
              <a:buFont typeface="Arial" panose="020B0604020202020204" pitchFamily="34" charset="0"/>
              <a:buChar char="•"/>
            </a:pPr>
            <a:r>
              <a:rPr lang="en-AU" sz="2800" b="0" dirty="0"/>
              <a:t>aberrant voyeuristic activities, </a:t>
            </a:r>
          </a:p>
          <a:p>
            <a:pPr marL="457200" indent="-457200">
              <a:spcBef>
                <a:spcPts val="0"/>
              </a:spcBef>
              <a:buFont typeface="Arial" panose="020B0604020202020204" pitchFamily="34" charset="0"/>
              <a:buChar char="•"/>
            </a:pPr>
            <a:r>
              <a:rPr lang="en-AU" sz="2800" b="0" dirty="0"/>
              <a:t>harassment, stalking or other threatening behaviours.</a:t>
            </a:r>
          </a:p>
        </p:txBody>
      </p:sp>
    </p:spTree>
    <p:extLst>
      <p:ext uri="{BB962C8B-B14F-4D97-AF65-F5344CB8AC3E}">
        <p14:creationId xmlns:p14="http://schemas.microsoft.com/office/powerpoint/2010/main" val="209663527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algn="ctr"/>
            <a:r>
              <a:rPr lang="en-AU" sz="4400" dirty="0" smtClean="0"/>
              <a:t>E.g. romance fraud</a:t>
            </a:r>
            <a:endParaRPr lang="en-AU" sz="4400" dirty="0"/>
          </a:p>
        </p:txBody>
      </p:sp>
      <p:sp>
        <p:nvSpPr>
          <p:cNvPr id="5" name="Text Placeholder 4"/>
          <p:cNvSpPr>
            <a:spLocks noGrp="1"/>
          </p:cNvSpPr>
          <p:nvPr>
            <p:ph type="body" sz="quarter" idx="11"/>
          </p:nvPr>
        </p:nvSpPr>
        <p:spPr>
          <a:xfrm>
            <a:off x="414337" y="1295400"/>
            <a:ext cx="8046081" cy="3968258"/>
          </a:xfrm>
        </p:spPr>
        <p:txBody>
          <a:bodyPr/>
          <a:lstStyle/>
          <a:p>
            <a:pPr>
              <a:spcBef>
                <a:spcPts val="0"/>
              </a:spcBef>
            </a:pPr>
            <a:r>
              <a:rPr lang="en-AU" sz="2800" b="0" dirty="0"/>
              <a:t>In 2015 it was estimated by the Australian Competition and Consumer Commission (ACCC) that Australians lost $75,000 </a:t>
            </a:r>
            <a:r>
              <a:rPr lang="en-AU" sz="2800" b="0" i="1" dirty="0">
                <a:effectLst>
                  <a:outerShdw blurRad="38100" dist="38100" dir="2700000" algn="tl">
                    <a:srgbClr val="000000">
                      <a:alpha val="43137"/>
                    </a:srgbClr>
                  </a:outerShdw>
                </a:effectLst>
              </a:rPr>
              <a:t>each day </a:t>
            </a:r>
            <a:r>
              <a:rPr lang="en-AU" sz="2800" b="0" dirty="0"/>
              <a:t>that year to romance scams.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96906" y="2758240"/>
            <a:ext cx="2602632" cy="2602632"/>
          </a:xfrm>
          <a:prstGeom prst="rect">
            <a:avLst/>
          </a:prstGeom>
        </p:spPr>
      </p:pic>
    </p:spTree>
    <p:extLst>
      <p:ext uri="{BB962C8B-B14F-4D97-AF65-F5344CB8AC3E}">
        <p14:creationId xmlns:p14="http://schemas.microsoft.com/office/powerpoint/2010/main" val="2418128798"/>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algn="ctr"/>
            <a:r>
              <a:rPr lang="en-AU" sz="4400" dirty="0" smtClean="0"/>
              <a:t>Cyber-dependent</a:t>
            </a:r>
            <a:endParaRPr lang="en-AU" sz="4400" dirty="0"/>
          </a:p>
        </p:txBody>
      </p:sp>
      <p:sp>
        <p:nvSpPr>
          <p:cNvPr id="5" name="Text Placeholder 4"/>
          <p:cNvSpPr>
            <a:spLocks noGrp="1"/>
          </p:cNvSpPr>
          <p:nvPr>
            <p:ph type="body" sz="quarter" idx="11"/>
          </p:nvPr>
        </p:nvSpPr>
        <p:spPr>
          <a:xfrm>
            <a:off x="414337" y="1295400"/>
            <a:ext cx="5391659" cy="3968258"/>
          </a:xfrm>
        </p:spPr>
        <p:txBody>
          <a:bodyPr/>
          <a:lstStyle/>
          <a:p>
            <a:r>
              <a:rPr lang="en-AU" sz="2400" b="0" dirty="0">
                <a:solidFill>
                  <a:srgbClr val="FF0000"/>
                </a:solidFill>
              </a:rPr>
              <a:t>May </a:t>
            </a:r>
            <a:r>
              <a:rPr lang="en-AU" sz="2400" b="0" dirty="0" smtClean="0">
                <a:solidFill>
                  <a:srgbClr val="FF0000"/>
                </a:solidFill>
              </a:rPr>
              <a:t>2015: </a:t>
            </a:r>
            <a:r>
              <a:rPr lang="en-AU" sz="2400" b="0" dirty="0" smtClean="0"/>
              <a:t>Using </a:t>
            </a:r>
            <a:r>
              <a:rPr lang="en-AU" sz="2400" b="0" dirty="0"/>
              <a:t>an exploit kit capable of attacking software vulnerabilities, </a:t>
            </a:r>
            <a:r>
              <a:rPr lang="en-AU" sz="2400" b="0" i="1" dirty="0">
                <a:solidFill>
                  <a:srgbClr val="FF0000"/>
                </a:solidFill>
              </a:rPr>
              <a:t>Cryptowall 3.0</a:t>
            </a:r>
            <a:r>
              <a:rPr lang="en-AU" sz="2400" b="0" dirty="0">
                <a:solidFill>
                  <a:srgbClr val="FF0000"/>
                </a:solidFill>
              </a:rPr>
              <a:t> </a:t>
            </a:r>
            <a:r>
              <a:rPr lang="en-AU" sz="2400" b="0" dirty="0"/>
              <a:t>searched for files on the victims’ computers, encrypted these documents, deleted the originals, then alerted the victims that they needed to pay thousands of dollars in ransom money in order to get their files </a:t>
            </a:r>
            <a:r>
              <a:rPr lang="en-AU" sz="2400" b="0" dirty="0" smtClean="0"/>
              <a:t>back. </a:t>
            </a:r>
            <a:endParaRPr lang="en-AU" sz="2400" b="0"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3383" y="1295400"/>
            <a:ext cx="3270617" cy="2176447"/>
          </a:xfrm>
          <a:prstGeom prst="rect">
            <a:avLst/>
          </a:prstGeom>
        </p:spPr>
      </p:pic>
    </p:spTree>
    <p:extLst>
      <p:ext uri="{BB962C8B-B14F-4D97-AF65-F5344CB8AC3E}">
        <p14:creationId xmlns:p14="http://schemas.microsoft.com/office/powerpoint/2010/main" val="77033905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algn="ctr"/>
            <a:r>
              <a:rPr lang="en-AU" sz="4400" dirty="0" smtClean="0"/>
              <a:t>Hurdles for the fight</a:t>
            </a:r>
            <a:endParaRPr lang="en-AU" sz="4400" dirty="0"/>
          </a:p>
        </p:txBody>
      </p:sp>
      <p:sp>
        <p:nvSpPr>
          <p:cNvPr id="5" name="Text Placeholder 4"/>
          <p:cNvSpPr>
            <a:spLocks noGrp="1"/>
          </p:cNvSpPr>
          <p:nvPr>
            <p:ph type="body" sz="quarter" idx="11"/>
          </p:nvPr>
        </p:nvSpPr>
        <p:spPr>
          <a:xfrm>
            <a:off x="414337" y="1295400"/>
            <a:ext cx="7948428" cy="3968258"/>
          </a:xfrm>
        </p:spPr>
        <p:txBody>
          <a:bodyPr/>
          <a:lstStyle/>
          <a:p>
            <a:pPr marL="457200" indent="-457200">
              <a:buFont typeface="Arial" panose="020B0604020202020204" pitchFamily="34" charset="0"/>
              <a:buChar char="•"/>
            </a:pPr>
            <a:r>
              <a:rPr lang="en-US" sz="2800" b="0" dirty="0"/>
              <a:t>Difficulty of locating and charging offenders because of the remoteness and anonymity of targets</a:t>
            </a:r>
          </a:p>
          <a:p>
            <a:pPr>
              <a:buFont typeface="Arial" panose="020B0604020202020204" pitchFamily="34" charset="0"/>
              <a:buChar char="•"/>
            </a:pPr>
            <a:endParaRPr lang="en-US" sz="1050" b="0" dirty="0"/>
          </a:p>
          <a:p>
            <a:pPr marL="457200" indent="-457200">
              <a:buFont typeface="Arial" panose="020B0604020202020204" pitchFamily="34" charset="0"/>
              <a:buChar char="•"/>
            </a:pPr>
            <a:r>
              <a:rPr lang="en-US" sz="2800" b="0" dirty="0"/>
              <a:t>Different nations have different laws, processes and penalties</a:t>
            </a:r>
          </a:p>
          <a:p>
            <a:pPr>
              <a:buFont typeface="Arial" panose="020B0604020202020204" pitchFamily="34" charset="0"/>
              <a:buChar char="•"/>
            </a:pPr>
            <a:endParaRPr lang="en-US" sz="1050" b="0" dirty="0"/>
          </a:p>
          <a:p>
            <a:pPr marL="457200" indent="-457200">
              <a:buFont typeface="Arial" panose="020B0604020202020204" pitchFamily="34" charset="0"/>
              <a:buChar char="•"/>
            </a:pPr>
            <a:r>
              <a:rPr lang="en-US" sz="2800" b="0" dirty="0"/>
              <a:t>Poorer countries may lack resources needed to address global issues, creating ‘safe havens’</a:t>
            </a:r>
            <a:endParaRPr lang="en-US" sz="2800" dirty="0"/>
          </a:p>
        </p:txBody>
      </p:sp>
    </p:spTree>
    <p:extLst>
      <p:ext uri="{BB962C8B-B14F-4D97-AF65-F5344CB8AC3E}">
        <p14:creationId xmlns:p14="http://schemas.microsoft.com/office/powerpoint/2010/main" val="1405485220"/>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algn="ctr"/>
            <a:r>
              <a:rPr lang="en-AU" sz="4400" dirty="0" smtClean="0"/>
              <a:t>Strategy</a:t>
            </a:r>
            <a:endParaRPr lang="en-AU" sz="4400" dirty="0"/>
          </a:p>
        </p:txBody>
      </p:sp>
      <p:sp>
        <p:nvSpPr>
          <p:cNvPr id="5" name="Text Placeholder 4"/>
          <p:cNvSpPr>
            <a:spLocks noGrp="1"/>
          </p:cNvSpPr>
          <p:nvPr>
            <p:ph type="body" sz="quarter" idx="11"/>
          </p:nvPr>
        </p:nvSpPr>
        <p:spPr>
          <a:xfrm>
            <a:off x="409575" y="1188868"/>
            <a:ext cx="7948428" cy="3968258"/>
          </a:xfrm>
        </p:spPr>
        <p:txBody>
          <a:bodyPr/>
          <a:lstStyle/>
          <a:p>
            <a:r>
              <a:rPr lang="en-AU" sz="3600" b="0" dirty="0">
                <a:solidFill>
                  <a:schemeClr val="accent2"/>
                </a:solidFill>
                <a:ea typeface="Calibri" panose="020F0502020204030204" pitchFamily="34" charset="0"/>
                <a:cs typeface="Calibri" panose="020F0502020204030204" pitchFamily="34" charset="0"/>
              </a:rPr>
              <a:t>The prophylactic </a:t>
            </a:r>
            <a:r>
              <a:rPr lang="en-AU" sz="3600" b="0" dirty="0" smtClean="0">
                <a:solidFill>
                  <a:schemeClr val="accent2"/>
                </a:solidFill>
                <a:ea typeface="Calibri" panose="020F0502020204030204" pitchFamily="34" charset="0"/>
                <a:cs typeface="Calibri" panose="020F0502020204030204" pitchFamily="34" charset="0"/>
              </a:rPr>
              <a:t>keys:</a:t>
            </a:r>
          </a:p>
          <a:p>
            <a:pPr marL="742950" indent="-742950">
              <a:buFont typeface="+mj-lt"/>
              <a:buAutoNum type="arabicPeriod"/>
            </a:pPr>
            <a:r>
              <a:rPr lang="en-AU" sz="3600" b="0" dirty="0">
                <a:solidFill>
                  <a:schemeClr val="accent2"/>
                </a:solidFill>
                <a:ea typeface="Calibri" panose="020F0502020204030204" pitchFamily="34" charset="0"/>
                <a:cs typeface="Calibri" panose="020F0502020204030204" pitchFamily="34" charset="0"/>
              </a:rPr>
              <a:t>the education of those who are most vulnerable,  </a:t>
            </a:r>
            <a:endParaRPr lang="en-AU" sz="3600" b="0" dirty="0" smtClean="0">
              <a:solidFill>
                <a:schemeClr val="accent2"/>
              </a:solidFill>
              <a:ea typeface="Calibri" panose="020F0502020204030204" pitchFamily="34" charset="0"/>
              <a:cs typeface="Calibri" panose="020F0502020204030204" pitchFamily="34" charset="0"/>
            </a:endParaRPr>
          </a:p>
          <a:p>
            <a:pPr marL="742950" indent="-742950">
              <a:buFont typeface="+mj-lt"/>
              <a:buAutoNum type="arabicPeriod"/>
            </a:pPr>
            <a:r>
              <a:rPr lang="en-AU" sz="3600" b="0" dirty="0" smtClean="0">
                <a:solidFill>
                  <a:schemeClr val="accent2"/>
                </a:solidFill>
                <a:ea typeface="Calibri" panose="020F0502020204030204" pitchFamily="34" charset="0"/>
                <a:cs typeface="Calibri" panose="020F0502020204030204" pitchFamily="34" charset="0"/>
              </a:rPr>
              <a:t>the </a:t>
            </a:r>
            <a:r>
              <a:rPr lang="en-AU" sz="3600" b="0" dirty="0">
                <a:solidFill>
                  <a:schemeClr val="accent2"/>
                </a:solidFill>
                <a:ea typeface="Calibri" panose="020F0502020204030204" pitchFamily="34" charset="0"/>
                <a:cs typeface="Calibri" panose="020F0502020204030204" pitchFamily="34" charset="0"/>
              </a:rPr>
              <a:t>deployment of crime prevention tools more </a:t>
            </a:r>
            <a:r>
              <a:rPr lang="en-AU" sz="3600" b="0" dirty="0" smtClean="0">
                <a:solidFill>
                  <a:schemeClr val="accent2"/>
                </a:solidFill>
                <a:ea typeface="Calibri" panose="020F0502020204030204" pitchFamily="34" charset="0"/>
                <a:cs typeface="Calibri" panose="020F0502020204030204" pitchFamily="34" charset="0"/>
              </a:rPr>
              <a:t>generally,</a:t>
            </a:r>
          </a:p>
          <a:p>
            <a:pPr marL="742950" indent="-742950">
              <a:buFont typeface="+mj-lt"/>
              <a:buAutoNum type="arabicPeriod"/>
            </a:pPr>
            <a:r>
              <a:rPr lang="en-AU" sz="3600" b="0" dirty="0" smtClean="0">
                <a:solidFill>
                  <a:schemeClr val="accent2"/>
                </a:solidFill>
              </a:rPr>
              <a:t>government initiatives.</a:t>
            </a:r>
            <a:endParaRPr lang="en-AU" sz="3600" b="0" dirty="0">
              <a:solidFill>
                <a:schemeClr val="accent2"/>
              </a:solidFill>
            </a:endParaRPr>
          </a:p>
          <a:p>
            <a:endParaRPr lang="en-AU" sz="3600" dirty="0" smtClean="0">
              <a:solidFill>
                <a:schemeClr val="accent2"/>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656291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algn="ctr"/>
            <a:r>
              <a:rPr lang="en-AU" sz="4400" dirty="0" smtClean="0"/>
              <a:t>Education</a:t>
            </a:r>
            <a:endParaRPr lang="en-AU" sz="4400" dirty="0"/>
          </a:p>
        </p:txBody>
      </p:sp>
      <p:sp>
        <p:nvSpPr>
          <p:cNvPr id="5" name="Text Placeholder 4"/>
          <p:cNvSpPr>
            <a:spLocks noGrp="1"/>
          </p:cNvSpPr>
          <p:nvPr>
            <p:ph type="body" sz="quarter" idx="11"/>
          </p:nvPr>
        </p:nvSpPr>
        <p:spPr>
          <a:xfrm>
            <a:off x="409575" y="1188868"/>
            <a:ext cx="7948428" cy="3968258"/>
          </a:xfrm>
        </p:spPr>
        <p:txBody>
          <a:bodyPr/>
          <a:lstStyle/>
          <a:p>
            <a:r>
              <a:rPr lang="en-AU" sz="3200" b="0" dirty="0"/>
              <a:t>In 2015, </a:t>
            </a:r>
            <a:r>
              <a:rPr lang="en-AU" sz="3200" b="0" i="1" dirty="0"/>
              <a:t>Project Sunbird</a:t>
            </a:r>
            <a:r>
              <a:rPr lang="en-AU" sz="3200" b="0" dirty="0"/>
              <a:t> boasted a 26% drop in romance and investment fraud in Western Australia. Indeed, upon receipt of a warning letter, 72% of people stopped sending money immediately. Another half stopped upon receipt of a second letter.</a:t>
            </a:r>
          </a:p>
          <a:p>
            <a:endParaRPr lang="en-AU" sz="3200" b="0" dirty="0" smtClean="0">
              <a:solidFill>
                <a:schemeClr val="accent2"/>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8905126"/>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algn="ctr"/>
            <a:r>
              <a:rPr lang="en-AU" sz="4400" dirty="0" smtClean="0"/>
              <a:t>Prevention</a:t>
            </a:r>
            <a:endParaRPr lang="en-AU" sz="4400" dirty="0"/>
          </a:p>
        </p:txBody>
      </p:sp>
      <p:sp>
        <p:nvSpPr>
          <p:cNvPr id="5" name="Text Placeholder 4"/>
          <p:cNvSpPr>
            <a:spLocks noGrp="1"/>
          </p:cNvSpPr>
          <p:nvPr>
            <p:ph type="body" sz="quarter" idx="11"/>
          </p:nvPr>
        </p:nvSpPr>
        <p:spPr>
          <a:xfrm>
            <a:off x="409575" y="1188868"/>
            <a:ext cx="7948428" cy="3968258"/>
          </a:xfrm>
        </p:spPr>
        <p:txBody>
          <a:bodyPr/>
          <a:lstStyle/>
          <a:p>
            <a:r>
              <a:rPr lang="en-AU" sz="2800" b="0" dirty="0"/>
              <a:t>According to the ACSC’s 2015 </a:t>
            </a:r>
            <a:r>
              <a:rPr lang="en-AU" sz="2800" b="0" i="1" dirty="0">
                <a:solidFill>
                  <a:srgbClr val="FF0000"/>
                </a:solidFill>
              </a:rPr>
              <a:t>Cybersecurity Survey, </a:t>
            </a:r>
            <a:r>
              <a:rPr lang="en-AU" sz="2800" b="0" dirty="0"/>
              <a:t>only 3% of respondents reported not having an IT security area, up from 16% in 2013. Pleasingly, 77% of respondents have cyber security incident response plans in place, and 37% regularly review it. 100% of respondents reported using anti-virus software, and all but one respondent reported using network-based firewalls.</a:t>
            </a:r>
          </a:p>
          <a:p>
            <a:endParaRPr lang="en-AU" sz="3200" b="0" dirty="0" smtClean="0">
              <a:solidFill>
                <a:schemeClr val="accent2"/>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71336507"/>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algn="ctr"/>
            <a:r>
              <a:rPr lang="en-AU" sz="4400" dirty="0" smtClean="0"/>
              <a:t>Government</a:t>
            </a:r>
            <a:endParaRPr lang="en-AU" sz="4400" dirty="0"/>
          </a:p>
        </p:txBody>
      </p:sp>
      <p:sp>
        <p:nvSpPr>
          <p:cNvPr id="5" name="Text Placeholder 4"/>
          <p:cNvSpPr>
            <a:spLocks noGrp="1"/>
          </p:cNvSpPr>
          <p:nvPr>
            <p:ph type="body" sz="quarter" idx="11"/>
          </p:nvPr>
        </p:nvSpPr>
        <p:spPr>
          <a:xfrm>
            <a:off x="409575" y="1188868"/>
            <a:ext cx="6639295" cy="3968258"/>
          </a:xfrm>
        </p:spPr>
        <p:txBody>
          <a:bodyPr/>
          <a:lstStyle/>
          <a:p>
            <a:r>
              <a:rPr lang="en-AU" sz="2800" b="0" dirty="0"/>
              <a:t>“If we are to fully realise the social, economic and strategic benefits of being online, we must ensure the Internet continues to be governed by those who use it—not dominated by governments. Equally, however, we cannot allow cyberspace to become a lawless domain. The private sector and government sector both have vital roles to play.” </a:t>
            </a:r>
            <a:r>
              <a:rPr lang="en-AU" sz="2400" b="0" dirty="0"/>
              <a:t>PM 21/4/16</a:t>
            </a:r>
          </a:p>
          <a:p>
            <a:endParaRPr lang="en-AU" sz="3200" b="0" dirty="0" smtClean="0">
              <a:solidFill>
                <a:schemeClr val="accent2"/>
              </a:solidFill>
              <a:ea typeface="Calibri" panose="020F0502020204030204" pitchFamily="34" charset="0"/>
              <a:cs typeface="Calibri" panose="020F0502020204030204"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83760" y="2392288"/>
            <a:ext cx="2160240" cy="2160240"/>
          </a:xfrm>
          <a:prstGeom prst="rect">
            <a:avLst/>
          </a:prstGeom>
        </p:spPr>
      </p:pic>
    </p:spTree>
    <p:extLst>
      <p:ext uri="{BB962C8B-B14F-4D97-AF65-F5344CB8AC3E}">
        <p14:creationId xmlns:p14="http://schemas.microsoft.com/office/powerpoint/2010/main" val="136182963"/>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algn="ctr"/>
            <a:r>
              <a:rPr lang="en-AU" sz="4400" dirty="0" smtClean="0"/>
              <a:t>Government</a:t>
            </a:r>
            <a:endParaRPr lang="en-AU" sz="4400" dirty="0"/>
          </a:p>
        </p:txBody>
      </p:sp>
      <p:sp>
        <p:nvSpPr>
          <p:cNvPr id="5" name="Text Placeholder 4"/>
          <p:cNvSpPr>
            <a:spLocks noGrp="1"/>
          </p:cNvSpPr>
          <p:nvPr>
            <p:ph type="body" sz="quarter" idx="11"/>
          </p:nvPr>
        </p:nvSpPr>
        <p:spPr>
          <a:xfrm>
            <a:off x="409576" y="1188868"/>
            <a:ext cx="8095232" cy="3968258"/>
          </a:xfrm>
        </p:spPr>
        <p:txBody>
          <a:bodyPr/>
          <a:lstStyle/>
          <a:p>
            <a:pPr marL="457200" indent="-457200">
              <a:buFont typeface="Arial" panose="020B0604020202020204" pitchFamily="34" charset="0"/>
              <a:buChar char="•"/>
            </a:pPr>
            <a:r>
              <a:rPr lang="en-AU" sz="2400" dirty="0" smtClean="0"/>
              <a:t>2014: Australian </a:t>
            </a:r>
            <a:r>
              <a:rPr lang="en-AU" sz="2400" dirty="0"/>
              <a:t>Cyber Security Centre (ACSC</a:t>
            </a:r>
            <a:r>
              <a:rPr lang="en-AU" sz="2400" dirty="0" smtClean="0"/>
              <a:t>)</a:t>
            </a:r>
          </a:p>
          <a:p>
            <a:pPr marL="457200" indent="-457200">
              <a:buFont typeface="Arial" panose="020B0604020202020204" pitchFamily="34" charset="0"/>
              <a:buChar char="•"/>
            </a:pPr>
            <a:r>
              <a:rPr lang="en-AU" sz="2400" dirty="0" smtClean="0"/>
              <a:t>2014: ACORN launched</a:t>
            </a:r>
          </a:p>
          <a:p>
            <a:pPr marL="457200" indent="-457200">
              <a:buFont typeface="Arial" panose="020B0604020202020204" pitchFamily="34" charset="0"/>
              <a:buChar char="•"/>
            </a:pPr>
            <a:endParaRPr lang="en-AU" sz="2400" dirty="0" smtClean="0"/>
          </a:p>
          <a:p>
            <a:pPr marL="457200" indent="-457200">
              <a:buFont typeface="Arial" panose="020B0604020202020204" pitchFamily="34" charset="0"/>
              <a:buChar char="•"/>
            </a:pPr>
            <a:endParaRPr lang="en-AU" sz="2400" dirty="0"/>
          </a:p>
          <a:p>
            <a:pPr marL="457200" indent="-457200">
              <a:buFont typeface="Arial" panose="020B0604020202020204" pitchFamily="34" charset="0"/>
              <a:buChar char="•"/>
            </a:pPr>
            <a:endParaRPr lang="en-AU" sz="2400" dirty="0" smtClean="0"/>
          </a:p>
          <a:p>
            <a:pPr marL="457200" indent="-457200">
              <a:buFont typeface="Arial" panose="020B0604020202020204" pitchFamily="34" charset="0"/>
              <a:buChar char="•"/>
            </a:pPr>
            <a:r>
              <a:rPr lang="en-AU" sz="2400" dirty="0" smtClean="0"/>
              <a:t>2016: Cyber </a:t>
            </a:r>
            <a:r>
              <a:rPr lang="en-AU" sz="2400" dirty="0"/>
              <a:t>Security Growth </a:t>
            </a:r>
            <a:r>
              <a:rPr lang="en-AU" sz="2400" dirty="0" smtClean="0"/>
              <a:t>Centre</a:t>
            </a:r>
            <a:endParaRPr lang="en-AU" sz="2400" dirty="0"/>
          </a:p>
          <a:p>
            <a:pPr marL="444500"/>
            <a:r>
              <a:rPr lang="en-AU" sz="2800" b="0" dirty="0"/>
              <a:t>Its stated aim is to promote the commercialisation of cyber security services in concert with universities and the private sector. </a:t>
            </a:r>
            <a:endParaRPr lang="en-AU" sz="3200" b="0" dirty="0" smtClean="0">
              <a:solidFill>
                <a:schemeClr val="accent2"/>
              </a:solidFill>
              <a:ea typeface="Calibri" panose="020F0502020204030204" pitchFamily="34" charset="0"/>
              <a:cs typeface="Calibri" panose="020F0502020204030204" pitchFamily="34"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0221" y="2174229"/>
            <a:ext cx="4048125" cy="1133475"/>
          </a:xfrm>
          <a:prstGeom prst="rect">
            <a:avLst/>
          </a:prstGeom>
        </p:spPr>
      </p:pic>
    </p:spTree>
    <p:extLst>
      <p:ext uri="{BB962C8B-B14F-4D97-AF65-F5344CB8AC3E}">
        <p14:creationId xmlns:p14="http://schemas.microsoft.com/office/powerpoint/2010/main" val="72615671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TOPICS for today</a:t>
            </a:r>
            <a:endParaRPr lang="en-AU" dirty="0"/>
          </a:p>
        </p:txBody>
      </p:sp>
      <p:sp>
        <p:nvSpPr>
          <p:cNvPr id="5" name="Text Placeholder 4"/>
          <p:cNvSpPr>
            <a:spLocks noGrp="1"/>
          </p:cNvSpPr>
          <p:nvPr>
            <p:ph type="body" sz="quarter" idx="11"/>
          </p:nvPr>
        </p:nvSpPr>
        <p:spPr>
          <a:xfrm>
            <a:off x="414337" y="1295400"/>
            <a:ext cx="8258175" cy="3968258"/>
          </a:xfrm>
        </p:spPr>
        <p:txBody>
          <a:bodyPr/>
          <a:lstStyle/>
          <a:p>
            <a:pPr marL="514350" indent="-514350">
              <a:spcBef>
                <a:spcPts val="0"/>
              </a:spcBef>
              <a:buAutoNum type="arabicPeriod"/>
            </a:pPr>
            <a:r>
              <a:rPr lang="en-AU" sz="4400" b="0" i="1" dirty="0" smtClean="0"/>
              <a:t>Cybercrime</a:t>
            </a:r>
          </a:p>
          <a:p>
            <a:pPr marL="514350" indent="-514350">
              <a:spcBef>
                <a:spcPts val="0"/>
              </a:spcBef>
              <a:buAutoNum type="arabicPeriod"/>
            </a:pPr>
            <a:r>
              <a:rPr lang="en-AU" sz="4400" b="0" i="1" dirty="0" smtClean="0"/>
              <a:t>Visual surveillance devices</a:t>
            </a:r>
          </a:p>
          <a:p>
            <a:pPr marL="514350" indent="-514350">
              <a:spcBef>
                <a:spcPts val="0"/>
              </a:spcBef>
              <a:buAutoNum type="arabicPeriod"/>
            </a:pPr>
            <a:r>
              <a:rPr lang="en-AU" sz="4400" b="0" i="1" dirty="0" smtClean="0"/>
              <a:t>Accommodating the </a:t>
            </a:r>
            <a:r>
              <a:rPr lang="en-AU" sz="4400" b="0" i="1" dirty="0" smtClean="0"/>
              <a:t>challenges</a:t>
            </a:r>
            <a:endParaRPr lang="en-AU" sz="3200" b="0" i="1"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6168" y="3562535"/>
            <a:ext cx="2657012" cy="1806768"/>
          </a:xfrm>
          <a:prstGeom prst="rect">
            <a:avLst/>
          </a:prstGeom>
        </p:spPr>
      </p:pic>
    </p:spTree>
    <p:extLst>
      <p:ext uri="{BB962C8B-B14F-4D97-AF65-F5344CB8AC3E}">
        <p14:creationId xmlns:p14="http://schemas.microsoft.com/office/powerpoint/2010/main" val="356448295"/>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algn="ctr"/>
            <a:r>
              <a:rPr lang="en-AU" sz="4400" dirty="0" smtClean="0"/>
              <a:t>Surveillance</a:t>
            </a:r>
            <a:endParaRPr lang="en-AU" sz="4400" dirty="0"/>
          </a:p>
        </p:txBody>
      </p:sp>
      <p:sp>
        <p:nvSpPr>
          <p:cNvPr id="5" name="Text Placeholder 4"/>
          <p:cNvSpPr>
            <a:spLocks noGrp="1"/>
          </p:cNvSpPr>
          <p:nvPr>
            <p:ph type="body" sz="quarter" idx="11"/>
          </p:nvPr>
        </p:nvSpPr>
        <p:spPr>
          <a:xfrm>
            <a:off x="409576" y="1188868"/>
            <a:ext cx="8095232" cy="3968258"/>
          </a:xfrm>
        </p:spPr>
        <p:txBody>
          <a:bodyPr/>
          <a:lstStyle/>
          <a:p>
            <a:r>
              <a:rPr lang="en-AU" sz="3200" b="0" dirty="0" smtClean="0">
                <a:solidFill>
                  <a:schemeClr val="accent2"/>
                </a:solidFill>
                <a:ea typeface="Calibri" panose="020F0502020204030204" pitchFamily="34" charset="0"/>
                <a:cs typeface="Calibri" panose="020F0502020204030204" pitchFamily="34" charset="0"/>
              </a:rPr>
              <a:t>But perhaps the answer also lies in greater surveillance of the population: this would help fight:</a:t>
            </a:r>
          </a:p>
          <a:p>
            <a:pPr marL="457200" indent="-457200">
              <a:buFont typeface="Arial" panose="020B0604020202020204" pitchFamily="34" charset="0"/>
              <a:buChar char="•"/>
            </a:pPr>
            <a:r>
              <a:rPr lang="en-AU" sz="3200" b="0" dirty="0" smtClean="0">
                <a:solidFill>
                  <a:schemeClr val="accent2"/>
                </a:solidFill>
                <a:ea typeface="Calibri" panose="020F0502020204030204" pitchFamily="34" charset="0"/>
                <a:cs typeface="Calibri" panose="020F0502020204030204" pitchFamily="34" charset="0"/>
              </a:rPr>
              <a:t>Cybercriminals</a:t>
            </a:r>
          </a:p>
          <a:p>
            <a:pPr marL="457200" indent="-457200">
              <a:buFont typeface="Arial" panose="020B0604020202020204" pitchFamily="34" charset="0"/>
              <a:buChar char="•"/>
            </a:pPr>
            <a:r>
              <a:rPr lang="en-AU" sz="3200" b="0" dirty="0" smtClean="0">
                <a:solidFill>
                  <a:schemeClr val="accent2"/>
                </a:solidFill>
                <a:ea typeface="Calibri" panose="020F0502020204030204" pitchFamily="34" charset="0"/>
                <a:cs typeface="Calibri" panose="020F0502020204030204" pitchFamily="34" charset="0"/>
              </a:rPr>
              <a:t>Terrorists</a:t>
            </a:r>
          </a:p>
          <a:p>
            <a:pPr marL="457200" indent="-457200">
              <a:buFont typeface="Arial" panose="020B0604020202020204" pitchFamily="34" charset="0"/>
              <a:buChar char="•"/>
            </a:pPr>
            <a:r>
              <a:rPr lang="en-AU" sz="3200" b="0" dirty="0" smtClean="0">
                <a:solidFill>
                  <a:schemeClr val="accent2"/>
                </a:solidFill>
                <a:ea typeface="Calibri" panose="020F0502020204030204" pitchFamily="34" charset="0"/>
                <a:cs typeface="Calibri" panose="020F0502020204030204" pitchFamily="34" charset="0"/>
              </a:rPr>
              <a:t>Gangs</a:t>
            </a:r>
          </a:p>
          <a:p>
            <a:pPr algn="ctr"/>
            <a:r>
              <a:rPr lang="en-AU" sz="3200" b="0" dirty="0" smtClean="0">
                <a:solidFill>
                  <a:schemeClr val="accent2"/>
                </a:solidFill>
                <a:ea typeface="Calibri" panose="020F0502020204030204" pitchFamily="34" charset="0"/>
                <a:cs typeface="Calibri" panose="020F0502020204030204" pitchFamily="34" charset="0"/>
              </a:rPr>
              <a:t>Or will it?</a:t>
            </a:r>
            <a:r>
              <a:rPr lang="en-AU" sz="3200" b="0" dirty="0">
                <a:solidFill>
                  <a:schemeClr val="accent2"/>
                </a:solidFill>
                <a:ea typeface="Calibri" panose="020F0502020204030204" pitchFamily="34" charset="0"/>
                <a:cs typeface="Calibri" panose="020F0502020204030204" pitchFamily="34" charset="0"/>
              </a:rPr>
              <a:t> </a:t>
            </a:r>
            <a:r>
              <a:rPr lang="en-AU" sz="3200" b="0" dirty="0" smtClean="0">
                <a:solidFill>
                  <a:schemeClr val="accent2"/>
                </a:solidFill>
                <a:ea typeface="Calibri" panose="020F0502020204030204" pitchFamily="34" charset="0"/>
                <a:cs typeface="Calibri" panose="020F0502020204030204" pitchFamily="34" charset="0"/>
              </a:rPr>
              <a:t>Let’s </a:t>
            </a:r>
            <a:r>
              <a:rPr lang="en-AU" sz="3200" b="0" dirty="0" smtClean="0">
                <a:solidFill>
                  <a:schemeClr val="accent2"/>
                </a:solidFill>
                <a:ea typeface="Calibri" panose="020F0502020204030204" pitchFamily="34" charset="0"/>
                <a:cs typeface="Calibri" panose="020F0502020204030204" pitchFamily="34" charset="0"/>
              </a:rPr>
              <a:t>explore this now …</a:t>
            </a:r>
          </a:p>
        </p:txBody>
      </p:sp>
    </p:spTree>
    <p:extLst>
      <p:ext uri="{BB962C8B-B14F-4D97-AF65-F5344CB8AC3E}">
        <p14:creationId xmlns:p14="http://schemas.microsoft.com/office/powerpoint/2010/main" val="3164119804"/>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AU" dirty="0"/>
          </a:p>
        </p:txBody>
      </p:sp>
      <p:sp>
        <p:nvSpPr>
          <p:cNvPr id="5" name="Text Placeholder 4"/>
          <p:cNvSpPr>
            <a:spLocks noGrp="1"/>
          </p:cNvSpPr>
          <p:nvPr>
            <p:ph type="body" sz="quarter" idx="11"/>
          </p:nvPr>
        </p:nvSpPr>
        <p:spPr>
          <a:xfrm>
            <a:off x="414337" y="1295400"/>
            <a:ext cx="8258175" cy="3968258"/>
          </a:xfrm>
        </p:spPr>
        <p:txBody>
          <a:bodyPr/>
          <a:lstStyle/>
          <a:p>
            <a:pPr algn="ctr">
              <a:spcBef>
                <a:spcPts val="0"/>
              </a:spcBef>
            </a:pPr>
            <a:endParaRPr lang="en-AU" sz="4000" b="0" i="1" dirty="0" smtClean="0"/>
          </a:p>
          <a:p>
            <a:pPr>
              <a:spcBef>
                <a:spcPts val="0"/>
              </a:spcBef>
            </a:pPr>
            <a:r>
              <a:rPr lang="en-AU" sz="5400" b="0" i="1" dirty="0" smtClean="0"/>
              <a:t>Visual Surveillance</a:t>
            </a:r>
          </a:p>
          <a:p>
            <a:pPr marL="514350" indent="-514350">
              <a:spcBef>
                <a:spcPts val="0"/>
              </a:spcBef>
              <a:buAutoNum type="arabicPeriod"/>
            </a:pPr>
            <a:endParaRPr lang="en-AU" sz="3200" b="0" i="1" dirty="0"/>
          </a:p>
          <a:p>
            <a:pPr marL="514350" indent="-514350">
              <a:spcBef>
                <a:spcPts val="0"/>
              </a:spcBef>
              <a:buAutoNum type="arabicPeriod"/>
            </a:pPr>
            <a:endParaRPr lang="en-AU" sz="3200" b="0" i="1" dirty="0" smtClean="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05115" y="2939201"/>
            <a:ext cx="3505738" cy="2324457"/>
          </a:xfrm>
          <a:prstGeom prst="rect">
            <a:avLst/>
          </a:prstGeom>
        </p:spPr>
      </p:pic>
    </p:spTree>
    <p:extLst>
      <p:ext uri="{BB962C8B-B14F-4D97-AF65-F5344CB8AC3E}">
        <p14:creationId xmlns:p14="http://schemas.microsoft.com/office/powerpoint/2010/main" val="3281396917"/>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Two themes running through surveillance studies currently:</a:t>
            </a:r>
            <a:endParaRPr lang="en-AU" dirty="0"/>
          </a:p>
        </p:txBody>
      </p:sp>
      <p:sp>
        <p:nvSpPr>
          <p:cNvPr id="5" name="Text Placeholder 4"/>
          <p:cNvSpPr>
            <a:spLocks noGrp="1"/>
          </p:cNvSpPr>
          <p:nvPr>
            <p:ph type="body" sz="quarter" idx="11"/>
          </p:nvPr>
        </p:nvSpPr>
        <p:spPr>
          <a:xfrm>
            <a:off x="414337" y="1295400"/>
            <a:ext cx="8258175" cy="3968258"/>
          </a:xfrm>
        </p:spPr>
        <p:txBody>
          <a:bodyPr/>
          <a:lstStyle/>
          <a:p>
            <a:pPr>
              <a:spcBef>
                <a:spcPts val="0"/>
              </a:spcBef>
            </a:pPr>
            <a:endParaRPr lang="en-US" sz="2800" b="0" dirty="0" smtClean="0"/>
          </a:p>
          <a:p>
            <a:pPr>
              <a:spcBef>
                <a:spcPts val="0"/>
              </a:spcBef>
            </a:pPr>
            <a:r>
              <a:rPr lang="en-US" sz="3200" b="0" dirty="0" smtClean="0"/>
              <a:t>On </a:t>
            </a:r>
            <a:r>
              <a:rPr lang="en-US" sz="3200" b="0" dirty="0"/>
              <a:t>the one hand …</a:t>
            </a:r>
          </a:p>
          <a:p>
            <a:pPr>
              <a:spcBef>
                <a:spcPts val="0"/>
              </a:spcBef>
            </a:pPr>
            <a:endParaRPr lang="en-US" sz="3200" b="0" i="1" dirty="0" smtClean="0"/>
          </a:p>
          <a:p>
            <a:pPr>
              <a:spcBef>
                <a:spcPts val="0"/>
              </a:spcBef>
            </a:pPr>
            <a:r>
              <a:rPr lang="en-US" sz="3200" b="0" i="1" dirty="0" smtClean="0"/>
              <a:t>How </a:t>
            </a:r>
            <a:r>
              <a:rPr lang="en-US" sz="3200" b="0" i="1" dirty="0"/>
              <a:t>wonderful </a:t>
            </a:r>
            <a:r>
              <a:rPr lang="en-US" sz="3200" b="0" i="1" dirty="0" smtClean="0"/>
              <a:t>surveillance can be! </a:t>
            </a:r>
          </a:p>
          <a:p>
            <a:pPr>
              <a:spcBef>
                <a:spcPts val="0"/>
              </a:spcBef>
            </a:pPr>
            <a:r>
              <a:rPr lang="en-US" sz="3200" b="0" i="1" dirty="0" smtClean="0"/>
              <a:t>We now have safer </a:t>
            </a:r>
            <a:r>
              <a:rPr lang="en-US" sz="3200" b="0" i="1" dirty="0"/>
              <a:t>sports stadiums, </a:t>
            </a:r>
            <a:r>
              <a:rPr lang="en-US" sz="3200" b="0" i="1" dirty="0" smtClean="0"/>
              <a:t>transport </a:t>
            </a:r>
            <a:r>
              <a:rPr lang="en-US" sz="3200" b="0" i="1" dirty="0"/>
              <a:t>hubs &amp; shopping </a:t>
            </a:r>
            <a:r>
              <a:rPr lang="en-US" sz="3200" b="0" i="1" dirty="0" smtClean="0"/>
              <a:t>precincts.</a:t>
            </a:r>
          </a:p>
          <a:p>
            <a:pPr>
              <a:spcBef>
                <a:spcPts val="0"/>
              </a:spcBef>
            </a:pPr>
            <a:endParaRPr lang="en-US" sz="3200" b="0" i="1" dirty="0"/>
          </a:p>
          <a:p>
            <a:pPr>
              <a:spcBef>
                <a:spcPts val="0"/>
              </a:spcBef>
            </a:pPr>
            <a:r>
              <a:rPr lang="en-US" sz="3200" b="0" i="1" dirty="0" smtClean="0"/>
              <a:t>High </a:t>
            </a:r>
            <a:r>
              <a:rPr lang="en-US" sz="3200" b="0" i="1" dirty="0"/>
              <a:t>profile </a:t>
            </a:r>
            <a:r>
              <a:rPr lang="en-US" sz="3200" b="0" i="1" dirty="0" smtClean="0"/>
              <a:t>manhunts benefit too…</a:t>
            </a:r>
            <a:endParaRPr lang="en-AU" sz="3200" b="0" i="1" dirty="0"/>
          </a:p>
        </p:txBody>
      </p:sp>
    </p:spTree>
    <p:extLst>
      <p:ext uri="{BB962C8B-B14F-4D97-AF65-F5344CB8AC3E}">
        <p14:creationId xmlns:p14="http://schemas.microsoft.com/office/powerpoint/2010/main" val="270044421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fade">
                                      <p:cBhvr>
                                        <p:cTn id="12" dur="1000"/>
                                        <p:tgtEl>
                                          <p:spTgt spid="5">
                                            <p:txEl>
                                              <p:pRg st="3" end="3"/>
                                            </p:txEl>
                                          </p:spTgt>
                                        </p:tgtEl>
                                      </p:cBhvr>
                                    </p:animEffect>
                                    <p:anim calcmode="lin" valueType="num">
                                      <p:cBhvr>
                                        <p:cTn id="1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1000"/>
                                        <p:tgtEl>
                                          <p:spTgt spid="5">
                                            <p:txEl>
                                              <p:pRg st="4" end="4"/>
                                            </p:txEl>
                                          </p:spTgt>
                                        </p:tgtEl>
                                      </p:cBhvr>
                                    </p:animEffect>
                                    <p:anim calcmode="lin" valueType="num">
                                      <p:cBhvr>
                                        <p:cTn id="1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fade">
                                      <p:cBhvr>
                                        <p:cTn id="22" dur="1000"/>
                                        <p:tgtEl>
                                          <p:spTgt spid="5">
                                            <p:txEl>
                                              <p:pRg st="6" end="6"/>
                                            </p:txEl>
                                          </p:spTgt>
                                        </p:tgtEl>
                                      </p:cBhvr>
                                    </p:animEffect>
                                    <p:anim calcmode="lin" valueType="num">
                                      <p:cBhvr>
                                        <p:cTn id="23"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Boston April 2013</a:t>
            </a:r>
            <a:endParaRPr lang="en-AU"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99984" y="1122309"/>
            <a:ext cx="5818788" cy="4364091"/>
          </a:xfrm>
          <a:prstGeom prst="rect">
            <a:avLst/>
          </a:prstGeom>
        </p:spPr>
      </p:pic>
    </p:spTree>
    <p:extLst>
      <p:ext uri="{BB962C8B-B14F-4D97-AF65-F5344CB8AC3E}">
        <p14:creationId xmlns:p14="http://schemas.microsoft.com/office/powerpoint/2010/main" val="3028920413"/>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AU" dirty="0"/>
          </a:p>
        </p:txBody>
      </p:sp>
      <p:sp>
        <p:nvSpPr>
          <p:cNvPr id="5" name="Text Placeholder 4"/>
          <p:cNvSpPr>
            <a:spLocks noGrp="1"/>
          </p:cNvSpPr>
          <p:nvPr>
            <p:ph type="body" sz="quarter" idx="11"/>
          </p:nvPr>
        </p:nvSpPr>
        <p:spPr>
          <a:xfrm>
            <a:off x="414337" y="1295400"/>
            <a:ext cx="8258175" cy="3968258"/>
          </a:xfrm>
        </p:spPr>
        <p:txBody>
          <a:bodyPr/>
          <a:lstStyle/>
          <a:p>
            <a:r>
              <a:rPr lang="en-AU" sz="3200" b="0" dirty="0"/>
              <a:t>On the other hand </a:t>
            </a:r>
            <a:r>
              <a:rPr lang="en-AU" sz="3200" b="0" dirty="0" smtClean="0"/>
              <a:t>…</a:t>
            </a:r>
          </a:p>
          <a:p>
            <a:endParaRPr lang="en-AU" sz="3200" b="0" dirty="0"/>
          </a:p>
          <a:p>
            <a:r>
              <a:rPr lang="en-AU" sz="3600" b="0" i="1" dirty="0" smtClean="0"/>
              <a:t>We </a:t>
            </a:r>
            <a:r>
              <a:rPr lang="en-AU" sz="3600" b="0" i="1" dirty="0"/>
              <a:t>are heading down a dangerous path that was predicted in George Orwell’s 1949 novel </a:t>
            </a:r>
            <a:r>
              <a:rPr lang="en-AU" sz="3600" b="0" i="1" dirty="0">
                <a:solidFill>
                  <a:srgbClr val="FF0000"/>
                </a:solidFill>
              </a:rPr>
              <a:t>Nineteen Eighty-Four. </a:t>
            </a:r>
            <a:endParaRPr lang="en-US" sz="3600" b="0" dirty="0"/>
          </a:p>
        </p:txBody>
      </p:sp>
    </p:spTree>
    <p:extLst>
      <p:ext uri="{BB962C8B-B14F-4D97-AF65-F5344CB8AC3E}">
        <p14:creationId xmlns:p14="http://schemas.microsoft.com/office/powerpoint/2010/main" val="2332302646"/>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Surveillance</a:t>
            </a:r>
            <a:endParaRPr lang="en-AU" dirty="0"/>
          </a:p>
        </p:txBody>
      </p:sp>
      <p:sp>
        <p:nvSpPr>
          <p:cNvPr id="5" name="Text Placeholder 4"/>
          <p:cNvSpPr>
            <a:spLocks noGrp="1"/>
          </p:cNvSpPr>
          <p:nvPr>
            <p:ph type="body" sz="quarter" idx="11"/>
          </p:nvPr>
        </p:nvSpPr>
        <p:spPr>
          <a:xfrm>
            <a:off x="414338" y="1295400"/>
            <a:ext cx="5470934" cy="3968258"/>
          </a:xfrm>
        </p:spPr>
        <p:txBody>
          <a:bodyPr/>
          <a:lstStyle/>
          <a:p>
            <a:r>
              <a:rPr lang="en-AU" sz="2800" b="0" dirty="0"/>
              <a:t>George Orwell’s </a:t>
            </a:r>
            <a:r>
              <a:rPr lang="en-AU" sz="2800" b="0" i="1" dirty="0" smtClean="0"/>
              <a:t>1984</a:t>
            </a:r>
          </a:p>
          <a:p>
            <a:r>
              <a:rPr lang="en-AU" sz="2800" b="0" i="1" dirty="0" smtClean="0"/>
              <a:t>The spectre of Big Brother watching our every move</a:t>
            </a:r>
            <a:endParaRPr lang="en-AU" sz="2800" b="0" i="1"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01185" y="527844"/>
            <a:ext cx="2704453" cy="3993918"/>
          </a:xfrm>
          <a:prstGeom prst="rect">
            <a:avLst/>
          </a:prstGeom>
        </p:spPr>
      </p:pic>
      <p:pic>
        <p:nvPicPr>
          <p:cNvPr id="7"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4674" y="3131962"/>
            <a:ext cx="3997334" cy="1804511"/>
          </a:xfrm>
          <a:prstGeom prst="rect">
            <a:avLst/>
          </a:prstGeom>
        </p:spPr>
      </p:pic>
    </p:spTree>
    <p:extLst>
      <p:ext uri="{BB962C8B-B14F-4D97-AF65-F5344CB8AC3E}">
        <p14:creationId xmlns:p14="http://schemas.microsoft.com/office/powerpoint/2010/main" val="987876735"/>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414337" y="418289"/>
            <a:ext cx="8258175" cy="4845369"/>
          </a:xfrm>
        </p:spPr>
        <p:txBody>
          <a:bodyPr/>
          <a:lstStyle/>
          <a:p>
            <a:pPr>
              <a:spcBef>
                <a:spcPts val="1200"/>
              </a:spcBef>
              <a:defRPr/>
            </a:pPr>
            <a:r>
              <a:rPr lang="en-AU" sz="2800" b="0" dirty="0"/>
              <a:t>Coincidentally, at the same time as Orwell was writing </a:t>
            </a:r>
            <a:r>
              <a:rPr lang="en-AU" sz="2800" b="0" i="1" dirty="0"/>
              <a:t>Nineteen Eighty-Four</a:t>
            </a:r>
            <a:r>
              <a:rPr lang="en-AU" sz="2800" b="0" dirty="0"/>
              <a:t>, the UN was writing Article 12 of the Universal Declaration on Human Rights (1948</a:t>
            </a:r>
            <a:r>
              <a:rPr lang="en-AU" sz="2800" b="0" dirty="0" smtClean="0"/>
              <a:t>)</a:t>
            </a:r>
          </a:p>
          <a:p>
            <a:pPr>
              <a:spcBef>
                <a:spcPts val="1200"/>
              </a:spcBef>
              <a:defRPr/>
            </a:pPr>
            <a:endParaRPr lang="en-AU" sz="2800" b="0" dirty="0"/>
          </a:p>
          <a:p>
            <a:pPr>
              <a:spcBef>
                <a:spcPts val="0"/>
              </a:spcBef>
              <a:defRPr/>
            </a:pPr>
            <a:r>
              <a:rPr lang="en-US" sz="2800" b="0" i="1" dirty="0">
                <a:solidFill>
                  <a:srgbClr val="FF0000"/>
                </a:solidFill>
              </a:rPr>
              <a:t>No one shall be subjected to arbitrary interference with his privacy, family, home or correspondence, nor to attacks upon his </a:t>
            </a:r>
            <a:r>
              <a:rPr lang="en-US" sz="2800" b="0" i="1" dirty="0" err="1">
                <a:solidFill>
                  <a:srgbClr val="FF0000"/>
                </a:solidFill>
              </a:rPr>
              <a:t>honour</a:t>
            </a:r>
            <a:r>
              <a:rPr lang="en-US" sz="2800" b="0" i="1" dirty="0">
                <a:solidFill>
                  <a:srgbClr val="FF0000"/>
                </a:solidFill>
              </a:rPr>
              <a:t> and reputation. Everyone has the right to the protection of the law against such interference or </a:t>
            </a:r>
            <a:r>
              <a:rPr lang="en-US" sz="2800" b="0" i="1" dirty="0" smtClean="0">
                <a:solidFill>
                  <a:srgbClr val="FF0000"/>
                </a:solidFill>
              </a:rPr>
              <a:t>attacks.</a:t>
            </a:r>
            <a:endParaRPr lang="en-AU" sz="2800" b="0" i="1" dirty="0">
              <a:solidFill>
                <a:srgbClr val="FF0000"/>
              </a:solidFill>
            </a:endParaRPr>
          </a:p>
        </p:txBody>
      </p:sp>
    </p:spTree>
    <p:extLst>
      <p:ext uri="{BB962C8B-B14F-4D97-AF65-F5344CB8AC3E}">
        <p14:creationId xmlns:p14="http://schemas.microsoft.com/office/powerpoint/2010/main" val="4204055425"/>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algn="ctr"/>
            <a:r>
              <a:rPr lang="en-AU" sz="8000" dirty="0" smtClean="0"/>
              <a:t>What to do? </a:t>
            </a:r>
            <a:r>
              <a:rPr lang="en-AU" sz="8000" dirty="0"/>
              <a:t>W</a:t>
            </a:r>
            <a:r>
              <a:rPr lang="en-AU" sz="8000" dirty="0" smtClean="0"/>
              <a:t>hich way to go?</a:t>
            </a:r>
            <a:endParaRPr lang="en-AU" sz="8000" dirty="0"/>
          </a:p>
        </p:txBody>
      </p:sp>
    </p:spTree>
    <p:extLst>
      <p:ext uri="{BB962C8B-B14F-4D97-AF65-F5344CB8AC3E}">
        <p14:creationId xmlns:p14="http://schemas.microsoft.com/office/powerpoint/2010/main" val="2004329202"/>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Types of modern surveillance</a:t>
            </a:r>
            <a:endParaRPr lang="en-AU" dirty="0"/>
          </a:p>
        </p:txBody>
      </p:sp>
      <p:sp>
        <p:nvSpPr>
          <p:cNvPr id="5" name="Text Placeholder 4"/>
          <p:cNvSpPr>
            <a:spLocks noGrp="1"/>
          </p:cNvSpPr>
          <p:nvPr>
            <p:ph type="body" sz="quarter" idx="11"/>
          </p:nvPr>
        </p:nvSpPr>
        <p:spPr>
          <a:xfrm>
            <a:off x="414337" y="1076325"/>
            <a:ext cx="8258175" cy="4187333"/>
          </a:xfrm>
        </p:spPr>
        <p:txBody>
          <a:bodyPr/>
          <a:lstStyle/>
          <a:p>
            <a:pPr marL="514350" indent="-514350">
              <a:spcBef>
                <a:spcPts val="1200"/>
              </a:spcBef>
              <a:buFont typeface="+mj-lt"/>
              <a:buAutoNum type="arabicPeriod"/>
              <a:defRPr/>
            </a:pPr>
            <a:r>
              <a:rPr lang="en-AU" sz="2800" b="0" dirty="0" smtClean="0"/>
              <a:t>Visual </a:t>
            </a:r>
            <a:r>
              <a:rPr lang="en-AU" sz="2800" b="0" dirty="0"/>
              <a:t>surveillance (CCTV and, more recently, Unmanned Aerial Vehicles − UAVs, or Remotely Piloted Aircraft − </a:t>
            </a:r>
            <a:r>
              <a:rPr lang="en-AU" sz="2800" b="0" dirty="0" smtClean="0"/>
              <a:t>RPA</a:t>
            </a:r>
            <a:r>
              <a:rPr lang="en-AU" sz="2800" b="0" dirty="0"/>
              <a:t> </a:t>
            </a:r>
            <a:r>
              <a:rPr lang="en-AU" sz="2800" b="0" dirty="0" smtClean="0"/>
              <a:t>or ‘</a:t>
            </a:r>
            <a:r>
              <a:rPr lang="en-AU" sz="2800" b="0" dirty="0"/>
              <a:t>drones</a:t>
            </a:r>
            <a:r>
              <a:rPr lang="en-AU" sz="2800" b="0" dirty="0" smtClean="0"/>
              <a:t>’.)</a:t>
            </a:r>
          </a:p>
          <a:p>
            <a:pPr>
              <a:spcBef>
                <a:spcPts val="1200"/>
              </a:spcBef>
              <a:defRPr/>
            </a:pPr>
            <a:endParaRPr lang="en-AU" sz="2800" b="0" dirty="0"/>
          </a:p>
          <a:p>
            <a:pPr marL="457200" indent="-457200">
              <a:spcBef>
                <a:spcPts val="1200"/>
              </a:spcBef>
              <a:buFont typeface="Arial" panose="020B0604020202020204" pitchFamily="34" charset="0"/>
              <a:buChar char="•"/>
              <a:defRPr/>
            </a:pPr>
            <a:endParaRPr lang="en-AU" sz="2800" b="0" dirty="0" smtClean="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7790" y="2680864"/>
            <a:ext cx="3638255" cy="2421093"/>
          </a:xfrm>
          <a:prstGeom prst="rect">
            <a:avLst/>
          </a:prstGeom>
        </p:spPr>
      </p:pic>
    </p:spTree>
    <p:extLst>
      <p:ext uri="{BB962C8B-B14F-4D97-AF65-F5344CB8AC3E}">
        <p14:creationId xmlns:p14="http://schemas.microsoft.com/office/powerpoint/2010/main" val="2307938775"/>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Types of modern surveillance</a:t>
            </a:r>
            <a:endParaRPr lang="en-AU" dirty="0"/>
          </a:p>
        </p:txBody>
      </p:sp>
      <p:sp>
        <p:nvSpPr>
          <p:cNvPr id="5" name="Text Placeholder 4"/>
          <p:cNvSpPr>
            <a:spLocks noGrp="1"/>
          </p:cNvSpPr>
          <p:nvPr>
            <p:ph type="body" sz="quarter" idx="11"/>
          </p:nvPr>
        </p:nvSpPr>
        <p:spPr>
          <a:xfrm>
            <a:off x="414337" y="1076325"/>
            <a:ext cx="8258175" cy="4187333"/>
          </a:xfrm>
        </p:spPr>
        <p:txBody>
          <a:bodyPr/>
          <a:lstStyle/>
          <a:p>
            <a:pPr marL="514350" indent="-514350">
              <a:spcBef>
                <a:spcPts val="1200"/>
              </a:spcBef>
              <a:buFont typeface="+mj-lt"/>
              <a:buAutoNum type="arabicPeriod" startAt="2"/>
              <a:defRPr/>
            </a:pPr>
            <a:r>
              <a:rPr lang="en-AU" sz="2800" b="0" dirty="0" smtClean="0"/>
              <a:t>Electronic </a:t>
            </a:r>
            <a:r>
              <a:rPr lang="en-AU" sz="2800" b="0" dirty="0"/>
              <a:t>data surveillance and information gathering (public and private), </a:t>
            </a:r>
            <a:r>
              <a:rPr lang="en-AU" sz="2800" b="0" dirty="0" smtClean="0"/>
              <a:t>a </a:t>
            </a:r>
            <a:r>
              <a:rPr lang="en-AU" sz="2800" b="0" i="1" dirty="0" smtClean="0"/>
              <a:t>warrantless</a:t>
            </a:r>
            <a:r>
              <a:rPr lang="en-AU" sz="2800" b="0" dirty="0" smtClean="0"/>
              <a:t> extension of the time-honoured listening </a:t>
            </a:r>
            <a:r>
              <a:rPr lang="en-AU" sz="2800" b="0" dirty="0"/>
              <a:t>devices</a:t>
            </a:r>
            <a:r>
              <a:rPr lang="en-AU" sz="2800" b="0" dirty="0" smtClean="0"/>
              <a:t>, and </a:t>
            </a:r>
            <a:r>
              <a:rPr lang="en-AU" sz="2800" b="0" dirty="0"/>
              <a:t>telephone ‘taps</a:t>
            </a:r>
            <a:r>
              <a:rPr lang="en-AU" sz="2800" b="0" dirty="0" smtClean="0"/>
              <a:t>’.</a:t>
            </a:r>
          </a:p>
          <a:p>
            <a:pPr marL="514350" indent="-514350">
              <a:spcBef>
                <a:spcPts val="1200"/>
              </a:spcBef>
              <a:buFont typeface="+mj-lt"/>
              <a:buAutoNum type="arabicPeriod"/>
              <a:defRPr/>
            </a:pPr>
            <a:endParaRPr lang="en-AU" sz="2800" b="0" dirty="0"/>
          </a:p>
          <a:p>
            <a:pPr marL="457200" indent="-457200">
              <a:spcBef>
                <a:spcPts val="1200"/>
              </a:spcBef>
              <a:buFont typeface="Arial" panose="020B0604020202020204" pitchFamily="34" charset="0"/>
              <a:buChar char="•"/>
              <a:defRPr/>
            </a:pPr>
            <a:endParaRPr lang="en-AU" sz="2800" b="0" dirty="0" smtClean="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081" y="3272025"/>
            <a:ext cx="8239193" cy="1512168"/>
          </a:xfrm>
          <a:prstGeom prst="rect">
            <a:avLst/>
          </a:prstGeom>
        </p:spPr>
      </p:pic>
    </p:spTree>
    <p:extLst>
      <p:ext uri="{BB962C8B-B14F-4D97-AF65-F5344CB8AC3E}">
        <p14:creationId xmlns:p14="http://schemas.microsoft.com/office/powerpoint/2010/main" val="2601436759"/>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AU" dirty="0"/>
          </a:p>
        </p:txBody>
      </p:sp>
      <p:sp>
        <p:nvSpPr>
          <p:cNvPr id="5" name="Text Placeholder 4"/>
          <p:cNvSpPr>
            <a:spLocks noGrp="1"/>
          </p:cNvSpPr>
          <p:nvPr>
            <p:ph type="body" sz="quarter" idx="11"/>
          </p:nvPr>
        </p:nvSpPr>
        <p:spPr>
          <a:xfrm>
            <a:off x="414337" y="1295400"/>
            <a:ext cx="8258175" cy="3968258"/>
          </a:xfrm>
        </p:spPr>
        <p:txBody>
          <a:bodyPr/>
          <a:lstStyle/>
          <a:p>
            <a:pPr algn="ctr">
              <a:spcBef>
                <a:spcPts val="0"/>
              </a:spcBef>
            </a:pPr>
            <a:endParaRPr lang="en-AU" sz="4000" b="0" i="1" dirty="0" smtClean="0"/>
          </a:p>
          <a:p>
            <a:pPr>
              <a:spcBef>
                <a:spcPts val="0"/>
              </a:spcBef>
            </a:pPr>
            <a:r>
              <a:rPr lang="en-AU" sz="5400" b="0" i="1" dirty="0" smtClean="0"/>
              <a:t>Cybercrime</a:t>
            </a:r>
          </a:p>
          <a:p>
            <a:pPr marL="514350" indent="-514350">
              <a:spcBef>
                <a:spcPts val="0"/>
              </a:spcBef>
              <a:buAutoNum type="arabicPeriod"/>
            </a:pPr>
            <a:endParaRPr lang="en-AU" sz="3200" b="0" i="1" dirty="0"/>
          </a:p>
          <a:p>
            <a:pPr marL="514350" indent="-514350">
              <a:spcBef>
                <a:spcPts val="0"/>
              </a:spcBef>
              <a:buAutoNum type="arabicPeriod"/>
            </a:pPr>
            <a:endParaRPr lang="en-AU" sz="3200" b="0" i="1" dirty="0" smtClean="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8200" y="1782763"/>
            <a:ext cx="2209800" cy="2950197"/>
          </a:xfrm>
          <a:prstGeom prst="rect">
            <a:avLst/>
          </a:prstGeom>
        </p:spPr>
      </p:pic>
    </p:spTree>
    <p:extLst>
      <p:ext uri="{BB962C8B-B14F-4D97-AF65-F5344CB8AC3E}">
        <p14:creationId xmlns:p14="http://schemas.microsoft.com/office/powerpoint/2010/main" val="1385385624"/>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AU" dirty="0"/>
          </a:p>
        </p:txBody>
      </p:sp>
      <p:sp>
        <p:nvSpPr>
          <p:cNvPr id="5" name="Text Placeholder 4"/>
          <p:cNvSpPr>
            <a:spLocks noGrp="1"/>
          </p:cNvSpPr>
          <p:nvPr>
            <p:ph type="body" sz="quarter" idx="11"/>
          </p:nvPr>
        </p:nvSpPr>
        <p:spPr>
          <a:xfrm>
            <a:off x="414337" y="1076325"/>
            <a:ext cx="8258175" cy="4187333"/>
          </a:xfrm>
        </p:spPr>
        <p:txBody>
          <a:bodyPr/>
          <a:lstStyle/>
          <a:p>
            <a:pPr>
              <a:spcBef>
                <a:spcPts val="1200"/>
              </a:spcBef>
              <a:defRPr/>
            </a:pPr>
            <a:endParaRPr lang="en-AU" sz="2800" b="0" dirty="0"/>
          </a:p>
          <a:p>
            <a:pPr algn="ctr">
              <a:spcBef>
                <a:spcPts val="1200"/>
              </a:spcBef>
              <a:defRPr/>
            </a:pPr>
            <a:r>
              <a:rPr lang="en-AU" sz="3200" dirty="0" smtClean="0"/>
              <a:t>Let’s have a closer look at these two phenomena</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4674" y="2975129"/>
            <a:ext cx="3553056" cy="1996366"/>
          </a:xfrm>
          <a:prstGeom prst="rect">
            <a:avLst/>
          </a:prstGeom>
        </p:spPr>
      </p:pic>
    </p:spTree>
    <p:extLst>
      <p:ext uri="{BB962C8B-B14F-4D97-AF65-F5344CB8AC3E}">
        <p14:creationId xmlns:p14="http://schemas.microsoft.com/office/powerpoint/2010/main" val="3584762252"/>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1. Visual surveillance</a:t>
            </a:r>
            <a:endParaRPr lang="en-AU" dirty="0"/>
          </a:p>
        </p:txBody>
      </p:sp>
      <p:sp>
        <p:nvSpPr>
          <p:cNvPr id="5" name="Text Placeholder 4"/>
          <p:cNvSpPr>
            <a:spLocks noGrp="1"/>
          </p:cNvSpPr>
          <p:nvPr>
            <p:ph type="body" sz="quarter" idx="11"/>
          </p:nvPr>
        </p:nvSpPr>
        <p:spPr>
          <a:xfrm>
            <a:off x="414337" y="1076325"/>
            <a:ext cx="8258175" cy="4187333"/>
          </a:xfrm>
        </p:spPr>
        <p:txBody>
          <a:bodyPr/>
          <a:lstStyle/>
          <a:p>
            <a:pPr>
              <a:spcBef>
                <a:spcPts val="0"/>
              </a:spcBef>
            </a:pPr>
            <a:r>
              <a:rPr lang="en-AU" sz="2600" b="0" dirty="0" smtClean="0"/>
              <a:t>East Berlin and the Brandenburg Gate. </a:t>
            </a:r>
          </a:p>
          <a:p>
            <a:pPr>
              <a:spcBef>
                <a:spcPts val="0"/>
              </a:spcBef>
            </a:pPr>
            <a:r>
              <a:rPr lang="en-AU" sz="2600" b="0" dirty="0" smtClean="0"/>
              <a:t>My experience in January 1979</a:t>
            </a: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t="3254"/>
          <a:stretch/>
        </p:blipFill>
        <p:spPr>
          <a:xfrm>
            <a:off x="1917577" y="1996170"/>
            <a:ext cx="5117549" cy="3401068"/>
          </a:xfrm>
          <a:prstGeom prst="rect">
            <a:avLst/>
          </a:prstGeom>
        </p:spPr>
      </p:pic>
    </p:spTree>
    <p:extLst>
      <p:ext uri="{BB962C8B-B14F-4D97-AF65-F5344CB8AC3E}">
        <p14:creationId xmlns:p14="http://schemas.microsoft.com/office/powerpoint/2010/main" val="2654855179"/>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Fast forward 28 years</a:t>
            </a:r>
            <a:endParaRPr lang="en-AU" dirty="0"/>
          </a:p>
        </p:txBody>
      </p:sp>
      <p:sp>
        <p:nvSpPr>
          <p:cNvPr id="5" name="Text Placeholder 4"/>
          <p:cNvSpPr>
            <a:spLocks noGrp="1"/>
          </p:cNvSpPr>
          <p:nvPr>
            <p:ph type="body" sz="quarter" idx="11"/>
          </p:nvPr>
        </p:nvSpPr>
        <p:spPr>
          <a:xfrm>
            <a:off x="414337" y="1295400"/>
            <a:ext cx="8258175" cy="3968258"/>
          </a:xfrm>
        </p:spPr>
        <p:txBody>
          <a:bodyPr/>
          <a:lstStyle/>
          <a:p>
            <a:pPr>
              <a:spcBef>
                <a:spcPts val="0"/>
              </a:spcBef>
            </a:pPr>
            <a:r>
              <a:rPr lang="en-AU" sz="2800" b="0" dirty="0" smtClean="0"/>
              <a:t>Most of Berlin is now covered by CCTV</a:t>
            </a:r>
            <a:endParaRPr lang="en-AU" sz="2800" b="0"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73341" y="1841957"/>
            <a:ext cx="5130574" cy="3631177"/>
          </a:xfrm>
          <a:prstGeom prst="rect">
            <a:avLst/>
          </a:prstGeom>
        </p:spPr>
      </p:pic>
    </p:spTree>
    <p:extLst>
      <p:ext uri="{BB962C8B-B14F-4D97-AF65-F5344CB8AC3E}">
        <p14:creationId xmlns:p14="http://schemas.microsoft.com/office/powerpoint/2010/main" val="2382335995"/>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AU" dirty="0"/>
          </a:p>
        </p:txBody>
      </p:sp>
      <p:sp>
        <p:nvSpPr>
          <p:cNvPr id="5" name="Text Placeholder 4"/>
          <p:cNvSpPr>
            <a:spLocks noGrp="1"/>
          </p:cNvSpPr>
          <p:nvPr>
            <p:ph type="body" sz="quarter" idx="11"/>
          </p:nvPr>
        </p:nvSpPr>
        <p:spPr>
          <a:xfrm>
            <a:off x="414337" y="1295400"/>
            <a:ext cx="8258175" cy="3968258"/>
          </a:xfrm>
        </p:spPr>
        <p:txBody>
          <a:bodyPr/>
          <a:lstStyle/>
          <a:p>
            <a:pPr>
              <a:spcBef>
                <a:spcPts val="0"/>
              </a:spcBef>
            </a:pPr>
            <a:r>
              <a:rPr lang="en-AU" sz="3600" b="0" dirty="0"/>
              <a:t>The CCTV User Group estimated in 2008 that there were around 420,000 CCTV cameras in London, and perhaps 1.5 million cameras in the United Kingdom. We have no idea of </a:t>
            </a:r>
            <a:r>
              <a:rPr lang="en-AU" sz="3600" b="0" dirty="0" smtClean="0"/>
              <a:t>numbers by nation because most are in private hands, including at the MCG:</a:t>
            </a:r>
            <a:endParaRPr lang="en-AU" sz="3600" b="0" dirty="0"/>
          </a:p>
        </p:txBody>
      </p:sp>
    </p:spTree>
    <p:extLst>
      <p:ext uri="{BB962C8B-B14F-4D97-AF65-F5344CB8AC3E}">
        <p14:creationId xmlns:p14="http://schemas.microsoft.com/office/powerpoint/2010/main" val="1836140929"/>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MCG 3.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extLst>
      <p:ext uri="{BB962C8B-B14F-4D97-AF65-F5344CB8AC3E}">
        <p14:creationId xmlns:p14="http://schemas.microsoft.com/office/powerpoint/2010/main" val="4195622512"/>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414337" y="418289"/>
            <a:ext cx="8258175" cy="4845369"/>
          </a:xfrm>
        </p:spPr>
        <p:txBody>
          <a:bodyPr/>
          <a:lstStyle/>
          <a:p>
            <a:pPr>
              <a:spcBef>
                <a:spcPts val="0"/>
              </a:spcBef>
            </a:pPr>
            <a:r>
              <a:rPr lang="en-AU" sz="2800" b="0" dirty="0" smtClean="0"/>
              <a:t>Drones will soon be delivering broadband</a:t>
            </a:r>
            <a:endParaRPr lang="en-AU" sz="2800" b="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017" y="962401"/>
            <a:ext cx="7372667" cy="4114424"/>
          </a:xfrm>
          <a:prstGeom prst="rect">
            <a:avLst/>
          </a:prstGeom>
        </p:spPr>
      </p:pic>
    </p:spTree>
    <p:extLst>
      <p:ext uri="{BB962C8B-B14F-4D97-AF65-F5344CB8AC3E}">
        <p14:creationId xmlns:p14="http://schemas.microsoft.com/office/powerpoint/2010/main" val="3767479013"/>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958788" y="418289"/>
            <a:ext cx="6818052" cy="4845369"/>
          </a:xfrm>
        </p:spPr>
        <p:txBody>
          <a:bodyPr/>
          <a:lstStyle/>
          <a:p>
            <a:pPr marL="457200" indent="-457200">
              <a:buFont typeface="Arial" panose="020B0604020202020204" pitchFamily="34" charset="0"/>
              <a:buChar char="•"/>
            </a:pPr>
            <a:r>
              <a:rPr lang="en-AU" sz="3600" b="0" dirty="0" smtClean="0"/>
              <a:t>The </a:t>
            </a:r>
            <a:r>
              <a:rPr lang="en-AU" sz="3600" b="0" dirty="0"/>
              <a:t>US Federal Aviation Administration estimates 7,500 licences for commercial UAVs (less than 25kgs) could be in place by 2020.</a:t>
            </a:r>
          </a:p>
          <a:p>
            <a:pPr marL="457200" indent="-457200">
              <a:buFont typeface="Arial" panose="020B0604020202020204" pitchFamily="34" charset="0"/>
              <a:buChar char="•"/>
            </a:pPr>
            <a:r>
              <a:rPr lang="en-AU" sz="3600" b="0" dirty="0"/>
              <a:t>The director of CASA estimates 100 new UAVs in Australian skies every week</a:t>
            </a:r>
            <a:r>
              <a:rPr lang="en-AU" sz="3600" b="0" dirty="0" smtClean="0"/>
              <a:t>.</a:t>
            </a:r>
            <a:endParaRPr lang="en-AU" sz="3600" b="0" dirty="0"/>
          </a:p>
        </p:txBody>
      </p:sp>
    </p:spTree>
    <p:extLst>
      <p:ext uri="{BB962C8B-B14F-4D97-AF65-F5344CB8AC3E}">
        <p14:creationId xmlns:p14="http://schemas.microsoft.com/office/powerpoint/2010/main" val="2494626295"/>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639191" y="418289"/>
            <a:ext cx="7137649" cy="975505"/>
          </a:xfrm>
        </p:spPr>
        <p:txBody>
          <a:bodyPr/>
          <a:lstStyle/>
          <a:p>
            <a:r>
              <a:rPr lang="en-AU" sz="3200" dirty="0" smtClean="0">
                <a:solidFill>
                  <a:srgbClr val="0070C0"/>
                </a:solidFill>
              </a:rPr>
              <a:t>2. Data surveillance</a:t>
            </a:r>
            <a:endParaRPr lang="en-AU" sz="3200" dirty="0">
              <a:solidFill>
                <a:srgbClr val="0070C0"/>
              </a:solidFill>
            </a:endParaRPr>
          </a:p>
        </p:txBody>
      </p:sp>
      <p:sp>
        <p:nvSpPr>
          <p:cNvPr id="2" name="Rectangle 1"/>
          <p:cNvSpPr/>
          <p:nvPr/>
        </p:nvSpPr>
        <p:spPr>
          <a:xfrm>
            <a:off x="372863" y="1074199"/>
            <a:ext cx="8273988" cy="4031873"/>
          </a:xfrm>
          <a:prstGeom prst="rect">
            <a:avLst/>
          </a:prstGeom>
        </p:spPr>
        <p:txBody>
          <a:bodyPr wrap="square">
            <a:spAutoFit/>
          </a:bodyPr>
          <a:lstStyle/>
          <a:p>
            <a:pPr marL="0" indent="0">
              <a:buNone/>
            </a:pPr>
            <a:r>
              <a:rPr lang="en-AU" sz="3200" b="1" dirty="0">
                <a:solidFill>
                  <a:srgbClr val="FF0000"/>
                </a:solidFill>
              </a:rPr>
              <a:t>Metadata</a:t>
            </a:r>
            <a:r>
              <a:rPr lang="en-AU" sz="3200" b="1" dirty="0"/>
              <a:t> </a:t>
            </a:r>
            <a:r>
              <a:rPr lang="en-AU" sz="3200" dirty="0"/>
              <a:t>are the electronic building blocks used in counter-terrorism, counter-espionage and organised crime </a:t>
            </a:r>
            <a:r>
              <a:rPr lang="en-AU" sz="3200" dirty="0" smtClean="0"/>
              <a:t>investigations</a:t>
            </a:r>
          </a:p>
          <a:p>
            <a:pPr marL="0" indent="0">
              <a:buNone/>
            </a:pPr>
            <a:r>
              <a:rPr lang="en-AU" sz="3200" b="1" dirty="0" smtClean="0">
                <a:solidFill>
                  <a:srgbClr val="FF0000"/>
                </a:solidFill>
              </a:rPr>
              <a:t>Metadata </a:t>
            </a:r>
            <a:r>
              <a:rPr lang="en-AU" sz="3200" b="1" dirty="0">
                <a:solidFill>
                  <a:srgbClr val="FF0000"/>
                </a:solidFill>
              </a:rPr>
              <a:t>retention </a:t>
            </a:r>
            <a:r>
              <a:rPr lang="en-AU" sz="3200" dirty="0"/>
              <a:t>is the collection and storage by private providers of communications information (date, time, place, duration) from unique users. </a:t>
            </a:r>
          </a:p>
        </p:txBody>
      </p:sp>
    </p:spTree>
    <p:extLst>
      <p:ext uri="{BB962C8B-B14F-4D97-AF65-F5344CB8AC3E}">
        <p14:creationId xmlns:p14="http://schemas.microsoft.com/office/powerpoint/2010/main" val="746311943"/>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457200" y="274638"/>
            <a:ext cx="8686800" cy="1143000"/>
          </a:xfrm>
          <a:noFill/>
          <a:ln>
            <a:miter lim="800000"/>
            <a:headEnd/>
            <a:tailEnd/>
          </a:ln>
        </p:spPr>
        <p:txBody>
          <a:bodyPr vert="horz" wrap="square" lIns="91440" tIns="45720" rIns="91440" bIns="45720" numCol="1" anchor="t" anchorCtr="0" compatLnSpc="1">
            <a:prstTxWarp prst="textNoShape">
              <a:avLst/>
            </a:prstTxWarp>
          </a:bodyPr>
          <a:lstStyle/>
          <a:p>
            <a:r>
              <a:rPr lang="en-AU" sz="3600" dirty="0" smtClean="0">
                <a:solidFill>
                  <a:schemeClr val="tx1"/>
                </a:solidFill>
              </a:rPr>
              <a:t>8 October 2017 </a:t>
            </a:r>
            <a:r>
              <a:rPr lang="en-AU" sz="3600" i="1" dirty="0" smtClean="0">
                <a:solidFill>
                  <a:schemeClr val="tx1"/>
                </a:solidFill>
              </a:rPr>
              <a:t>The </a:t>
            </a:r>
            <a:r>
              <a:rPr lang="en-AU" sz="3600" i="1" smtClean="0">
                <a:solidFill>
                  <a:schemeClr val="tx1"/>
                </a:solidFill>
              </a:rPr>
              <a:t>Advertiser</a:t>
            </a:r>
            <a:r>
              <a:rPr lang="en-AU" sz="3600" i="1" smtClean="0">
                <a:solidFill>
                  <a:schemeClr val="bg1"/>
                </a:solidFill>
              </a:rPr>
              <a:t>h</a:t>
            </a:r>
            <a:r>
              <a:rPr lang="en-AU" sz="3600" i="1" dirty="0" smtClean="0">
                <a:solidFill>
                  <a:schemeClr val="bg1"/>
                </a:solidFill>
              </a:rPr>
              <a:t> </a:t>
            </a:r>
            <a:r>
              <a:rPr lang="en-AU" dirty="0">
                <a:solidFill>
                  <a:schemeClr val="bg1"/>
                </a:solidFill>
              </a:rPr>
              <a:t>the public </a:t>
            </a:r>
            <a:r>
              <a:rPr lang="en-AU" dirty="0" smtClean="0">
                <a:solidFill>
                  <a:schemeClr val="bg1"/>
                </a:solidFill>
              </a:rPr>
              <a:t>sector</a:t>
            </a:r>
            <a:endParaRPr lang="en-US" b="1" dirty="0" smtClean="0">
              <a:solidFill>
                <a:schemeClr val="bg1"/>
              </a:solidFill>
              <a:latin typeface="Arial Unicode MS" pitchFamily="34" charset="-128"/>
            </a:endParaRPr>
          </a:p>
        </p:txBody>
      </p:sp>
      <p:sp>
        <p:nvSpPr>
          <p:cNvPr id="16387" name="Rectangle 3"/>
          <p:cNvSpPr>
            <a:spLocks noGrp="1" noChangeArrowheads="1"/>
          </p:cNvSpPr>
          <p:nvPr>
            <p:ph type="body" sz="half" idx="1"/>
          </p:nvPr>
        </p:nvSpPr>
        <p:spPr bwMode="auto">
          <a:xfrm>
            <a:off x="457200" y="1500188"/>
            <a:ext cx="8435280" cy="4929187"/>
          </a:xfrm>
          <a:ln>
            <a:miter lim="800000"/>
            <a:headEnd/>
            <a:tailEnd/>
          </a:ln>
        </p:spPr>
        <p:txBody>
          <a:bodyPr vert="horz" wrap="square" lIns="91440" tIns="45720" rIns="91440" bIns="45720" numCol="1" anchor="t" anchorCtr="0" compatLnSpc="1">
            <a:prstTxWarp prst="textNoShape">
              <a:avLst/>
            </a:prstTxWarp>
          </a:bodyPr>
          <a:lstStyle/>
          <a:p>
            <a:pPr marL="0" indent="0">
              <a:buNone/>
            </a:pPr>
            <a:r>
              <a:rPr lang="en-AU" sz="1400" b="1" i="1" dirty="0" smtClean="0">
                <a:latin typeface="Calibri" pitchFamily="34" charset="0"/>
              </a:rPr>
              <a:t/>
            </a:r>
            <a:br>
              <a:rPr lang="en-AU" sz="1400" b="1" i="1" dirty="0" smtClean="0">
                <a:latin typeface="Calibri" pitchFamily="34" charset="0"/>
              </a:rPr>
            </a:br>
            <a:r>
              <a:rPr lang="en-AU" sz="3200" dirty="0" smtClean="0"/>
              <a:t/>
            </a:r>
            <a:br>
              <a:rPr lang="en-AU" sz="3200" dirty="0" smtClean="0"/>
            </a:br>
            <a:r>
              <a:rPr lang="en-AU" sz="3200" dirty="0" smtClean="0"/>
              <a:t> </a:t>
            </a:r>
            <a:br>
              <a:rPr lang="en-AU" sz="3200" dirty="0" smtClean="0"/>
            </a:br>
            <a:endParaRPr lang="en-US" sz="3200" dirty="0" smtClean="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4024" y="1371593"/>
            <a:ext cx="7501631" cy="5186376"/>
          </a:xfrm>
          <a:prstGeom prst="rect">
            <a:avLst/>
          </a:prstGeom>
        </p:spPr>
      </p:pic>
    </p:spTree>
    <p:extLst>
      <p:ext uri="{BB962C8B-B14F-4D97-AF65-F5344CB8AC3E}">
        <p14:creationId xmlns:p14="http://schemas.microsoft.com/office/powerpoint/2010/main" val="24097598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639191" y="418289"/>
            <a:ext cx="7137649" cy="975505"/>
          </a:xfrm>
        </p:spPr>
        <p:txBody>
          <a:bodyPr/>
          <a:lstStyle/>
          <a:p>
            <a:r>
              <a:rPr lang="en-AU" sz="3200" dirty="0">
                <a:solidFill>
                  <a:srgbClr val="0070C0"/>
                </a:solidFill>
              </a:rPr>
              <a:t>D</a:t>
            </a:r>
            <a:r>
              <a:rPr lang="en-AU" sz="3200" dirty="0" smtClean="0">
                <a:solidFill>
                  <a:srgbClr val="0070C0"/>
                </a:solidFill>
              </a:rPr>
              <a:t>ata surveillance</a:t>
            </a:r>
            <a:endParaRPr lang="en-AU" sz="3200" dirty="0">
              <a:solidFill>
                <a:srgbClr val="0070C0"/>
              </a:solidFill>
            </a:endParaRPr>
          </a:p>
        </p:txBody>
      </p:sp>
      <p:sp>
        <p:nvSpPr>
          <p:cNvPr id="2" name="Rectangle 1"/>
          <p:cNvSpPr/>
          <p:nvPr/>
        </p:nvSpPr>
        <p:spPr>
          <a:xfrm>
            <a:off x="639191" y="1473693"/>
            <a:ext cx="7767961" cy="3416320"/>
          </a:xfrm>
          <a:prstGeom prst="rect">
            <a:avLst/>
          </a:prstGeom>
        </p:spPr>
        <p:txBody>
          <a:bodyPr wrap="square">
            <a:spAutoFit/>
          </a:bodyPr>
          <a:lstStyle/>
          <a:p>
            <a:pPr marL="0" indent="0">
              <a:spcBef>
                <a:spcPts val="0"/>
              </a:spcBef>
              <a:buFontTx/>
              <a:buNone/>
              <a:defRPr/>
            </a:pPr>
            <a:r>
              <a:rPr lang="en-AU" i="1" dirty="0"/>
              <a:t>Telecommunications (Interception and Access) Amendment (Data Retention) Bill 2014 (</a:t>
            </a:r>
            <a:r>
              <a:rPr lang="en-AU" i="1" dirty="0" err="1"/>
              <a:t>Cth</a:t>
            </a:r>
            <a:r>
              <a:rPr lang="en-AU" i="1" dirty="0"/>
              <a:t>)</a:t>
            </a:r>
            <a:r>
              <a:rPr lang="en-AU" dirty="0"/>
              <a:t>. </a:t>
            </a:r>
          </a:p>
          <a:p>
            <a:pPr marL="0" indent="0">
              <a:spcBef>
                <a:spcPts val="0"/>
              </a:spcBef>
              <a:buFontTx/>
              <a:buNone/>
              <a:defRPr/>
            </a:pPr>
            <a:r>
              <a:rPr lang="en-AU" dirty="0"/>
              <a:t>Required telecommunications companies to abandon their ad hoc approach, and formally </a:t>
            </a:r>
            <a:r>
              <a:rPr lang="en-AU" i="1" dirty="0">
                <a:solidFill>
                  <a:srgbClr val="FF0000"/>
                </a:solidFill>
              </a:rPr>
              <a:t>retain metadata for 2 years </a:t>
            </a:r>
            <a:r>
              <a:rPr lang="en-AU" dirty="0"/>
              <a:t>to enable access by ASIO, the AFP and other federal, state and territory agencies if needed.</a:t>
            </a:r>
          </a:p>
          <a:p>
            <a:pPr marL="0" indent="0">
              <a:spcBef>
                <a:spcPts val="0"/>
              </a:spcBef>
              <a:buFontTx/>
              <a:buNone/>
              <a:defRPr/>
            </a:pPr>
            <a:r>
              <a:rPr lang="en-AU" b="1" i="1" dirty="0"/>
              <a:t>Became an Act on 26 March 2015.</a:t>
            </a:r>
          </a:p>
          <a:p>
            <a:pPr marL="0" indent="0">
              <a:spcBef>
                <a:spcPts val="0"/>
              </a:spcBef>
              <a:buFontTx/>
              <a:buNone/>
              <a:defRPr/>
            </a:pPr>
            <a:r>
              <a:rPr lang="en-AU" b="1" i="1" dirty="0"/>
              <a:t>Came into force on 13 October 2015.</a:t>
            </a:r>
          </a:p>
          <a:p>
            <a:pPr marL="0" indent="0">
              <a:spcBef>
                <a:spcPts val="0"/>
              </a:spcBef>
              <a:buFontTx/>
              <a:buNone/>
              <a:defRPr/>
            </a:pPr>
            <a:r>
              <a:rPr lang="en-AU" b="1" i="1" dirty="0"/>
              <a:t>Companies had 18 months (13/4/17) to act.</a:t>
            </a:r>
          </a:p>
        </p:txBody>
      </p:sp>
    </p:spTree>
    <p:extLst>
      <p:ext uri="{BB962C8B-B14F-4D97-AF65-F5344CB8AC3E}">
        <p14:creationId xmlns:p14="http://schemas.microsoft.com/office/powerpoint/2010/main" val="93896486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Worldwide trends</a:t>
            </a:r>
            <a:endParaRPr lang="en-AU" dirty="0"/>
          </a:p>
        </p:txBody>
      </p:sp>
      <p:sp>
        <p:nvSpPr>
          <p:cNvPr id="5" name="Text Placeholder 4"/>
          <p:cNvSpPr>
            <a:spLocks noGrp="1"/>
          </p:cNvSpPr>
          <p:nvPr>
            <p:ph type="body" sz="quarter" idx="11"/>
          </p:nvPr>
        </p:nvSpPr>
        <p:spPr>
          <a:xfrm>
            <a:off x="414337" y="1295400"/>
            <a:ext cx="8258175" cy="3968258"/>
          </a:xfrm>
        </p:spPr>
        <p:txBody>
          <a:bodyPr/>
          <a:lstStyle/>
          <a:p>
            <a:pPr>
              <a:buFontTx/>
              <a:buChar char="•"/>
            </a:pPr>
            <a:r>
              <a:rPr lang="en-AU" sz="2400" b="0" dirty="0"/>
              <a:t>globalisation of business, especially the emerging economies in China and India </a:t>
            </a:r>
          </a:p>
          <a:p>
            <a:pPr>
              <a:buFontTx/>
              <a:buChar char="•"/>
            </a:pPr>
            <a:r>
              <a:rPr lang="en-AU" sz="2400" b="0" dirty="0"/>
              <a:t>developments in digitisation of information </a:t>
            </a:r>
          </a:p>
          <a:p>
            <a:pPr>
              <a:buFontTx/>
              <a:buChar char="•"/>
            </a:pPr>
            <a:r>
              <a:rPr lang="en-AU" sz="2400" b="0" dirty="0"/>
              <a:t>the evolution of electronic payment systems, especially those being used in connection with online gambling and auctions </a:t>
            </a:r>
          </a:p>
          <a:p>
            <a:pPr>
              <a:buFontTx/>
              <a:buChar char="•"/>
            </a:pPr>
            <a:r>
              <a:rPr lang="en-AU" sz="2400" b="0" dirty="0"/>
              <a:t>changes in the way governments use technology to allow members of the public to conduct transactions with government agencies ‘securely’. </a:t>
            </a:r>
            <a:endParaRPr lang="en-AU" sz="2400" b="0" dirty="0">
              <a:solidFill>
                <a:schemeClr val="hlink"/>
              </a:solidFill>
            </a:endParaRPr>
          </a:p>
          <a:p>
            <a:pPr>
              <a:spcBef>
                <a:spcPts val="0"/>
              </a:spcBef>
            </a:pPr>
            <a:endParaRPr lang="en-AU" b="0" i="1" dirty="0">
              <a:solidFill>
                <a:srgbClr val="FF0000"/>
              </a:solidFill>
            </a:endParaRPr>
          </a:p>
        </p:txBody>
      </p:sp>
    </p:spTree>
    <p:extLst>
      <p:ext uri="{BB962C8B-B14F-4D97-AF65-F5344CB8AC3E}">
        <p14:creationId xmlns:p14="http://schemas.microsoft.com/office/powerpoint/2010/main" val="3982308835"/>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639191" y="418289"/>
            <a:ext cx="7137649" cy="975505"/>
          </a:xfrm>
        </p:spPr>
        <p:txBody>
          <a:bodyPr/>
          <a:lstStyle/>
          <a:p>
            <a:endParaRPr lang="en-AU" sz="3200" dirty="0">
              <a:solidFill>
                <a:srgbClr val="0070C0"/>
              </a:solidFill>
            </a:endParaRPr>
          </a:p>
        </p:txBody>
      </p:sp>
      <p:sp>
        <p:nvSpPr>
          <p:cNvPr id="2" name="Rectangle 1"/>
          <p:cNvSpPr/>
          <p:nvPr/>
        </p:nvSpPr>
        <p:spPr>
          <a:xfrm>
            <a:off x="639191" y="1473693"/>
            <a:ext cx="7767961" cy="3539430"/>
          </a:xfrm>
          <a:prstGeom prst="rect">
            <a:avLst/>
          </a:prstGeom>
        </p:spPr>
        <p:txBody>
          <a:bodyPr wrap="square">
            <a:spAutoFit/>
          </a:bodyPr>
          <a:lstStyle/>
          <a:p>
            <a:pPr marL="457200" indent="-457200">
              <a:spcBef>
                <a:spcPts val="0"/>
              </a:spcBef>
              <a:buFont typeface="Arial" panose="020B0604020202020204" pitchFamily="34" charset="0"/>
              <a:buChar char="•"/>
              <a:defRPr/>
            </a:pPr>
            <a:r>
              <a:rPr lang="en-AU" sz="2800" dirty="0"/>
              <a:t>2013-2014 </a:t>
            </a:r>
            <a:r>
              <a:rPr lang="en-AU" sz="2800" dirty="0" smtClean="0"/>
              <a:t>the Australian </a:t>
            </a:r>
            <a:r>
              <a:rPr lang="en-AU" sz="2800" dirty="0"/>
              <a:t>Communications and Media Authority </a:t>
            </a:r>
            <a:r>
              <a:rPr lang="en-AU" sz="2800" dirty="0" smtClean="0"/>
              <a:t>(ACMA) reported </a:t>
            </a:r>
            <a:r>
              <a:rPr lang="en-AU" sz="2800" dirty="0"/>
              <a:t>580,000 warrantless demands.</a:t>
            </a:r>
          </a:p>
          <a:p>
            <a:pPr marL="457200" indent="-457200">
              <a:spcBef>
                <a:spcPts val="0"/>
              </a:spcBef>
              <a:buFont typeface="Arial" panose="020B0604020202020204" pitchFamily="34" charset="0"/>
              <a:buChar char="•"/>
              <a:defRPr/>
            </a:pPr>
            <a:r>
              <a:rPr lang="en-AU" sz="2800" dirty="0"/>
              <a:t>Metadata records were accessed by 45 federal and state and local government departments, law enforcement agencies, crime commissions, corruption watchdogs, customs, and corporate regulators</a:t>
            </a:r>
            <a:r>
              <a:rPr lang="en-AU" sz="2800" dirty="0" smtClean="0"/>
              <a:t>.</a:t>
            </a:r>
            <a:endParaRPr lang="en-AU" sz="2800" dirty="0"/>
          </a:p>
        </p:txBody>
      </p:sp>
    </p:spTree>
    <p:extLst>
      <p:ext uri="{BB962C8B-B14F-4D97-AF65-F5344CB8AC3E}">
        <p14:creationId xmlns:p14="http://schemas.microsoft.com/office/powerpoint/2010/main" val="1573088573"/>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639191" y="418289"/>
            <a:ext cx="7137649" cy="975505"/>
          </a:xfrm>
        </p:spPr>
        <p:txBody>
          <a:bodyPr/>
          <a:lstStyle/>
          <a:p>
            <a:r>
              <a:rPr lang="en-AU" sz="3200" dirty="0" smtClean="0">
                <a:solidFill>
                  <a:srgbClr val="0070C0"/>
                </a:solidFill>
              </a:rPr>
              <a:t>Metadata surveillance</a:t>
            </a:r>
            <a:endParaRPr lang="en-AU" sz="3200" dirty="0">
              <a:solidFill>
                <a:srgbClr val="0070C0"/>
              </a:solidFill>
            </a:endParaRPr>
          </a:p>
        </p:txBody>
      </p:sp>
      <p:sp>
        <p:nvSpPr>
          <p:cNvPr id="2" name="Rectangle 1"/>
          <p:cNvSpPr/>
          <p:nvPr/>
        </p:nvSpPr>
        <p:spPr>
          <a:xfrm>
            <a:off x="639191" y="1473693"/>
            <a:ext cx="7767961" cy="3416320"/>
          </a:xfrm>
          <a:prstGeom prst="rect">
            <a:avLst/>
          </a:prstGeom>
        </p:spPr>
        <p:txBody>
          <a:bodyPr wrap="square">
            <a:spAutoFit/>
          </a:bodyPr>
          <a:lstStyle/>
          <a:p>
            <a:pPr marL="0" indent="0">
              <a:spcBef>
                <a:spcPts val="0"/>
              </a:spcBef>
              <a:buNone/>
              <a:defRPr/>
            </a:pPr>
            <a:r>
              <a:rPr lang="en-AU" b="1" dirty="0"/>
              <a:t>13 April 2017</a:t>
            </a:r>
            <a:r>
              <a:rPr lang="en-AU" dirty="0"/>
              <a:t>, the review of the Parliamentary Joint Committee on Intelligence and Security tabled its review of the metadata retention implementation period (18 months into the legislation).</a:t>
            </a:r>
          </a:p>
          <a:p>
            <a:pPr marL="0" indent="0">
              <a:spcBef>
                <a:spcPts val="0"/>
              </a:spcBef>
              <a:buNone/>
              <a:defRPr/>
            </a:pPr>
            <a:endParaRPr lang="en-AU" dirty="0"/>
          </a:p>
          <a:p>
            <a:pPr marL="0" indent="0">
              <a:spcBef>
                <a:spcPts val="0"/>
              </a:spcBef>
              <a:buNone/>
              <a:defRPr/>
            </a:pPr>
            <a:r>
              <a:rPr lang="en-AU" dirty="0"/>
              <a:t>It recommended reduction of agencies accessing the data from 80 to 21 (including dropping local governments), which was done immediately</a:t>
            </a:r>
            <a:r>
              <a:rPr lang="en-AU" dirty="0" smtClean="0"/>
              <a:t>.</a:t>
            </a:r>
          </a:p>
          <a:p>
            <a:pPr marL="0" indent="0">
              <a:spcBef>
                <a:spcPts val="0"/>
              </a:spcBef>
              <a:buNone/>
              <a:defRPr/>
            </a:pPr>
            <a:endParaRPr lang="en-AU" dirty="0"/>
          </a:p>
        </p:txBody>
      </p:sp>
    </p:spTree>
    <p:extLst>
      <p:ext uri="{BB962C8B-B14F-4D97-AF65-F5344CB8AC3E}">
        <p14:creationId xmlns:p14="http://schemas.microsoft.com/office/powerpoint/2010/main" val="2297818119"/>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3"/>
          <p:cNvSpPr>
            <a:spLocks noGrp="1"/>
          </p:cNvSpPr>
          <p:nvPr>
            <p:ph type="body" sz="quarter" idx="10"/>
          </p:nvPr>
        </p:nvSpPr>
        <p:spPr>
          <a:xfrm>
            <a:off x="409575" y="428625"/>
            <a:ext cx="8258175" cy="647700"/>
          </a:xfrm>
        </p:spPr>
        <p:txBody>
          <a:bodyPr/>
          <a:lstStyle/>
          <a:p>
            <a:pPr algn="ctr"/>
            <a:r>
              <a:rPr lang="en-AU" sz="8000" dirty="0" smtClean="0"/>
              <a:t>So, where to from here for visual and data surveillance?...</a:t>
            </a:r>
            <a:endParaRPr lang="en-AU" sz="8000" dirty="0"/>
          </a:p>
        </p:txBody>
      </p:sp>
    </p:spTree>
    <p:extLst>
      <p:ext uri="{BB962C8B-B14F-4D97-AF65-F5344CB8AC3E}">
        <p14:creationId xmlns:p14="http://schemas.microsoft.com/office/powerpoint/2010/main" val="1038461581"/>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AU" dirty="0"/>
          </a:p>
        </p:txBody>
      </p:sp>
      <p:sp>
        <p:nvSpPr>
          <p:cNvPr id="5" name="Text Placeholder 4"/>
          <p:cNvSpPr>
            <a:spLocks noGrp="1"/>
          </p:cNvSpPr>
          <p:nvPr>
            <p:ph type="body" sz="quarter" idx="11"/>
          </p:nvPr>
        </p:nvSpPr>
        <p:spPr>
          <a:xfrm>
            <a:off x="414337" y="1295400"/>
            <a:ext cx="8258175" cy="3968258"/>
          </a:xfrm>
        </p:spPr>
        <p:txBody>
          <a:bodyPr/>
          <a:lstStyle/>
          <a:p>
            <a:pPr algn="ctr">
              <a:spcBef>
                <a:spcPts val="0"/>
              </a:spcBef>
            </a:pPr>
            <a:endParaRPr lang="en-AU" sz="4000" b="0" i="1" dirty="0" smtClean="0"/>
          </a:p>
          <a:p>
            <a:pPr>
              <a:spcBef>
                <a:spcPts val="0"/>
              </a:spcBef>
            </a:pPr>
            <a:r>
              <a:rPr lang="en-AU" sz="5400" b="0" i="1" dirty="0" smtClean="0"/>
              <a:t>Accommodating the challenges</a:t>
            </a:r>
            <a:endParaRPr lang="en-AU" sz="5400" b="0" i="1" dirty="0" smtClean="0"/>
          </a:p>
          <a:p>
            <a:pPr marL="514350" indent="-514350">
              <a:spcBef>
                <a:spcPts val="0"/>
              </a:spcBef>
              <a:buAutoNum type="arabicPeriod"/>
            </a:pPr>
            <a:endParaRPr lang="en-AU" sz="3200" b="0" i="1" dirty="0"/>
          </a:p>
          <a:p>
            <a:pPr marL="514350" indent="-514350">
              <a:spcBef>
                <a:spcPts val="0"/>
              </a:spcBef>
              <a:buAutoNum type="arabicPeriod"/>
            </a:pPr>
            <a:endParaRPr lang="en-AU" sz="3200" b="0" i="1" dirty="0" smtClean="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8814" y="2955432"/>
            <a:ext cx="3833778" cy="2308226"/>
          </a:xfrm>
          <a:prstGeom prst="rect">
            <a:avLst/>
          </a:prstGeom>
        </p:spPr>
      </p:pic>
    </p:spTree>
    <p:extLst>
      <p:ext uri="{BB962C8B-B14F-4D97-AF65-F5344CB8AC3E}">
        <p14:creationId xmlns:p14="http://schemas.microsoft.com/office/powerpoint/2010/main" val="1726654732"/>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Threat or saviour? </a:t>
            </a:r>
          </a:p>
          <a:p>
            <a:r>
              <a:rPr lang="en-AU" dirty="0" smtClean="0">
                <a:solidFill>
                  <a:srgbClr val="FF0000"/>
                </a:solidFill>
              </a:rPr>
              <a:t>On </a:t>
            </a:r>
            <a:r>
              <a:rPr lang="en-AU" dirty="0">
                <a:solidFill>
                  <a:srgbClr val="FF0000"/>
                </a:solidFill>
              </a:rPr>
              <a:t>the one hand…</a:t>
            </a:r>
          </a:p>
        </p:txBody>
      </p:sp>
      <p:sp>
        <p:nvSpPr>
          <p:cNvPr id="5" name="Text Placeholder 4"/>
          <p:cNvSpPr>
            <a:spLocks noGrp="1"/>
          </p:cNvSpPr>
          <p:nvPr>
            <p:ph type="body" sz="quarter" idx="11"/>
          </p:nvPr>
        </p:nvSpPr>
        <p:spPr>
          <a:xfrm>
            <a:off x="414337" y="1295400"/>
            <a:ext cx="8258175" cy="3968258"/>
          </a:xfrm>
        </p:spPr>
        <p:txBody>
          <a:bodyPr/>
          <a:lstStyle/>
          <a:p>
            <a:endParaRPr lang="en-AU" sz="3200" b="0" dirty="0" smtClean="0"/>
          </a:p>
          <a:p>
            <a:r>
              <a:rPr lang="en-AU" sz="3200" b="0" dirty="0" smtClean="0"/>
              <a:t>We </a:t>
            </a:r>
            <a:r>
              <a:rPr lang="en-AU" sz="3200" b="0" dirty="0"/>
              <a:t>should fear the future </a:t>
            </a:r>
          </a:p>
          <a:p>
            <a:r>
              <a:rPr lang="en-AU" sz="2800" b="0" dirty="0"/>
              <a:t>“Rules must be put in place to ensure that we can enjoy the benefits of this new technology without bringing us closer to a ‘surveillance society’ in which our every move is monitored, tracked, recorded, and scrutinised by the government.” (ACLU blog</a:t>
            </a:r>
            <a:r>
              <a:rPr lang="en-AU" sz="2800" b="0" dirty="0" smtClean="0"/>
              <a:t>)</a:t>
            </a:r>
            <a:endParaRPr lang="en-AU" sz="2800" b="0" dirty="0"/>
          </a:p>
        </p:txBody>
      </p:sp>
    </p:spTree>
    <p:extLst>
      <p:ext uri="{BB962C8B-B14F-4D97-AF65-F5344CB8AC3E}">
        <p14:creationId xmlns:p14="http://schemas.microsoft.com/office/powerpoint/2010/main" val="13938903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On the other hand…</a:t>
            </a:r>
            <a:endParaRPr lang="en-AU" dirty="0"/>
          </a:p>
        </p:txBody>
      </p:sp>
      <p:sp>
        <p:nvSpPr>
          <p:cNvPr id="5" name="Text Placeholder 4"/>
          <p:cNvSpPr>
            <a:spLocks noGrp="1"/>
          </p:cNvSpPr>
          <p:nvPr>
            <p:ph type="body" sz="quarter" idx="11"/>
          </p:nvPr>
        </p:nvSpPr>
        <p:spPr>
          <a:xfrm>
            <a:off x="414337" y="1295400"/>
            <a:ext cx="8258175" cy="3968258"/>
          </a:xfrm>
        </p:spPr>
        <p:txBody>
          <a:bodyPr/>
          <a:lstStyle/>
          <a:p>
            <a:pPr>
              <a:spcBef>
                <a:spcPts val="0"/>
              </a:spcBef>
            </a:pPr>
            <a:r>
              <a:rPr lang="en-AU" sz="2800" b="0" dirty="0"/>
              <a:t>… we readily embrace new technologies that we </a:t>
            </a:r>
            <a:r>
              <a:rPr lang="en-AU" sz="2800" b="0" i="1" dirty="0"/>
              <a:t>know</a:t>
            </a:r>
            <a:r>
              <a:rPr lang="en-AU" sz="2800" b="0" dirty="0"/>
              <a:t> make us readily track-able. The Apple corporation revealed that, in 2012 when it launched its new iOS 6 operating system, 100 million iPhones were updated within the first three days of its release.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6350" y="3513173"/>
            <a:ext cx="3558541" cy="1992783"/>
          </a:xfrm>
          <a:prstGeom prst="rect">
            <a:avLst/>
          </a:prstGeom>
        </p:spPr>
      </p:pic>
    </p:spTree>
    <p:extLst>
      <p:ext uri="{BB962C8B-B14F-4D97-AF65-F5344CB8AC3E}">
        <p14:creationId xmlns:p14="http://schemas.microsoft.com/office/powerpoint/2010/main" val="4292839918"/>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a:solidFill>
                  <a:srgbClr val="FF0000"/>
                </a:solidFill>
              </a:rPr>
              <a:t>On the one hand…</a:t>
            </a:r>
          </a:p>
        </p:txBody>
      </p:sp>
      <p:sp>
        <p:nvSpPr>
          <p:cNvPr id="5" name="Text Placeholder 4"/>
          <p:cNvSpPr>
            <a:spLocks noGrp="1"/>
          </p:cNvSpPr>
          <p:nvPr>
            <p:ph type="body" sz="quarter" idx="11"/>
          </p:nvPr>
        </p:nvSpPr>
        <p:spPr>
          <a:xfrm>
            <a:off x="414337" y="1295400"/>
            <a:ext cx="8258175" cy="3968258"/>
          </a:xfrm>
        </p:spPr>
        <p:txBody>
          <a:bodyPr/>
          <a:lstStyle/>
          <a:p>
            <a:pPr>
              <a:spcBef>
                <a:spcPts val="0"/>
              </a:spcBef>
            </a:pPr>
            <a:r>
              <a:rPr lang="en-AU" sz="2800" b="0" dirty="0"/>
              <a:t>… we should not compromise any of our privacy, given that phone location and GPS and log-in data can spread worldwide in a matter of seconds before its authenticity can be checked, or can be hacked (May 2011 Sony </a:t>
            </a:r>
            <a:r>
              <a:rPr lang="en-AU" sz="2800" b="0" dirty="0" err="1"/>
              <a:t>Playstation</a:t>
            </a:r>
            <a:r>
              <a:rPr lang="en-AU" sz="2800" b="0" dirty="0"/>
              <a:t> data – banking details of 70 million customers – were illegally accessed)</a:t>
            </a:r>
          </a:p>
        </p:txBody>
      </p:sp>
    </p:spTree>
    <p:extLst>
      <p:ext uri="{BB962C8B-B14F-4D97-AF65-F5344CB8AC3E}">
        <p14:creationId xmlns:p14="http://schemas.microsoft.com/office/powerpoint/2010/main" val="3208825057"/>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On the other hand…</a:t>
            </a:r>
            <a:endParaRPr lang="en-AU" dirty="0"/>
          </a:p>
        </p:txBody>
      </p:sp>
      <p:sp>
        <p:nvSpPr>
          <p:cNvPr id="5" name="Text Placeholder 4"/>
          <p:cNvSpPr>
            <a:spLocks noGrp="1"/>
          </p:cNvSpPr>
          <p:nvPr>
            <p:ph type="body" sz="quarter" idx="11"/>
          </p:nvPr>
        </p:nvSpPr>
        <p:spPr>
          <a:xfrm>
            <a:off x="414337" y="1295400"/>
            <a:ext cx="8258175" cy="3968258"/>
          </a:xfrm>
        </p:spPr>
        <p:txBody>
          <a:bodyPr/>
          <a:lstStyle/>
          <a:p>
            <a:pPr>
              <a:spcBef>
                <a:spcPts val="0"/>
              </a:spcBef>
            </a:pPr>
            <a:r>
              <a:rPr lang="en-AU" sz="2800" b="0" dirty="0"/>
              <a:t>… there is a strong sense that people indulge in a privacy-benefit trade-off, and calculate that their lives can be enhanced by having access to Instagram, Facebook, </a:t>
            </a:r>
            <a:r>
              <a:rPr lang="en-AU" sz="2800" b="0" dirty="0" err="1"/>
              <a:t>Facetime</a:t>
            </a:r>
            <a:r>
              <a:rPr lang="en-AU" sz="2800" b="0" dirty="0"/>
              <a:t>, and phone ‘apps’ that provide instantaneous and useful </a:t>
            </a:r>
            <a:r>
              <a:rPr lang="en-AU" sz="2800" b="0" dirty="0" smtClean="0"/>
              <a:t>information, and as a safety and protection tool too (when lost, or a victim of crime)</a:t>
            </a:r>
            <a:endParaRPr lang="en-AU" sz="2800" b="0" dirty="0"/>
          </a:p>
        </p:txBody>
      </p:sp>
    </p:spTree>
    <p:extLst>
      <p:ext uri="{BB962C8B-B14F-4D97-AF65-F5344CB8AC3E}">
        <p14:creationId xmlns:p14="http://schemas.microsoft.com/office/powerpoint/2010/main" val="690392609"/>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solidFill>
                  <a:srgbClr val="FF0000"/>
                </a:solidFill>
              </a:rPr>
              <a:t>On the one hand…</a:t>
            </a:r>
            <a:endParaRPr lang="en-AU" dirty="0">
              <a:solidFill>
                <a:srgbClr val="FF0000"/>
              </a:solidFill>
            </a:endParaRPr>
          </a:p>
        </p:txBody>
      </p:sp>
      <p:sp>
        <p:nvSpPr>
          <p:cNvPr id="5" name="Text Placeholder 4"/>
          <p:cNvSpPr>
            <a:spLocks noGrp="1"/>
          </p:cNvSpPr>
          <p:nvPr>
            <p:ph type="body" sz="quarter" idx="11"/>
          </p:nvPr>
        </p:nvSpPr>
        <p:spPr>
          <a:xfrm>
            <a:off x="414337" y="1295400"/>
            <a:ext cx="8258175" cy="3968258"/>
          </a:xfrm>
        </p:spPr>
        <p:txBody>
          <a:bodyPr/>
          <a:lstStyle/>
          <a:p>
            <a:pPr>
              <a:spcBef>
                <a:spcPts val="0"/>
              </a:spcBef>
            </a:pPr>
            <a:r>
              <a:rPr lang="en-AU" sz="2800" b="0" dirty="0"/>
              <a:t>… we should be very cautious of the surveillance that allows an emboldening of police and other agencies of the state to spy upon the legitimate activities of those whom the authorities deem ‘undesirable</a:t>
            </a:r>
            <a:r>
              <a:rPr lang="en-AU" sz="2800" b="0" dirty="0" smtClean="0"/>
              <a:t>’</a:t>
            </a:r>
            <a:endParaRPr lang="en-AU" sz="2800" b="0" dirty="0"/>
          </a:p>
        </p:txBody>
      </p:sp>
    </p:spTree>
    <p:extLst>
      <p:ext uri="{BB962C8B-B14F-4D97-AF65-F5344CB8AC3E}">
        <p14:creationId xmlns:p14="http://schemas.microsoft.com/office/powerpoint/2010/main" val="2855429221"/>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On the other hand…</a:t>
            </a:r>
            <a:endParaRPr lang="en-AU" dirty="0"/>
          </a:p>
        </p:txBody>
      </p:sp>
      <p:sp>
        <p:nvSpPr>
          <p:cNvPr id="5" name="Text Placeholder 4"/>
          <p:cNvSpPr>
            <a:spLocks noGrp="1"/>
          </p:cNvSpPr>
          <p:nvPr>
            <p:ph type="body" sz="quarter" idx="11"/>
          </p:nvPr>
        </p:nvSpPr>
        <p:spPr>
          <a:xfrm>
            <a:off x="414337" y="1295400"/>
            <a:ext cx="8258175" cy="3968258"/>
          </a:xfrm>
        </p:spPr>
        <p:txBody>
          <a:bodyPr/>
          <a:lstStyle/>
          <a:p>
            <a:pPr>
              <a:spcBef>
                <a:spcPts val="0"/>
              </a:spcBef>
            </a:pPr>
            <a:r>
              <a:rPr lang="en-AU" sz="2800" b="0" dirty="0"/>
              <a:t>… the CCTV footage (from a private shopfront) showing Jill </a:t>
            </a:r>
            <a:r>
              <a:rPr lang="en-AU" sz="2800" b="0" dirty="0" smtClean="0"/>
              <a:t>Meagher (the victim in Australia of a brutal killing) </a:t>
            </a:r>
            <a:r>
              <a:rPr lang="en-AU" sz="2800" b="0" dirty="0"/>
              <a:t>walking along the street towards her home at 1:40 am </a:t>
            </a:r>
            <a:r>
              <a:rPr lang="en-AU" sz="2800" b="0" dirty="0" smtClean="0"/>
              <a:t>in September 2012, and </a:t>
            </a:r>
            <a:r>
              <a:rPr lang="en-AU" sz="2800" b="0" dirty="0"/>
              <a:t>being met by the man (known to police) on the Saturday </a:t>
            </a:r>
            <a:r>
              <a:rPr lang="en-AU" sz="2800" b="0" dirty="0" smtClean="0"/>
              <a:t>morning, </a:t>
            </a:r>
            <a:r>
              <a:rPr lang="en-AU" sz="2800" b="0" dirty="0"/>
              <a:t>was crucial to solving the case</a:t>
            </a:r>
            <a:r>
              <a:rPr lang="en-AU" sz="2800" b="0" dirty="0" smtClean="0"/>
              <a:t>.</a:t>
            </a:r>
            <a:endParaRPr lang="en-AU" sz="2800" b="0" dirty="0"/>
          </a:p>
        </p:txBody>
      </p:sp>
    </p:spTree>
    <p:extLst>
      <p:ext uri="{BB962C8B-B14F-4D97-AF65-F5344CB8AC3E}">
        <p14:creationId xmlns:p14="http://schemas.microsoft.com/office/powerpoint/2010/main" val="419789492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Worldwide trends</a:t>
            </a:r>
            <a:endParaRPr lang="en-AU" dirty="0"/>
          </a:p>
        </p:txBody>
      </p:sp>
      <p:sp>
        <p:nvSpPr>
          <p:cNvPr id="5" name="Text Placeholder 4"/>
          <p:cNvSpPr>
            <a:spLocks noGrp="1"/>
          </p:cNvSpPr>
          <p:nvPr>
            <p:ph type="body" sz="quarter" idx="11"/>
          </p:nvPr>
        </p:nvSpPr>
        <p:spPr>
          <a:xfrm>
            <a:off x="414337" y="1295400"/>
            <a:ext cx="8258175" cy="3968258"/>
          </a:xfrm>
        </p:spPr>
        <p:txBody>
          <a:bodyPr/>
          <a:lstStyle/>
          <a:p>
            <a:pPr>
              <a:spcAft>
                <a:spcPts val="0"/>
              </a:spcAft>
              <a:buFont typeface="Arial" pitchFamily="34" charset="0"/>
              <a:buChar char="•"/>
              <a:defRPr/>
            </a:pPr>
            <a:r>
              <a:rPr lang="en-AU" sz="3200" b="0" dirty="0"/>
              <a:t>Mobile devices</a:t>
            </a:r>
          </a:p>
          <a:p>
            <a:pPr>
              <a:spcAft>
                <a:spcPts val="0"/>
              </a:spcAft>
              <a:buFont typeface="Arial" pitchFamily="34" charset="0"/>
              <a:buChar char="•"/>
              <a:defRPr/>
            </a:pPr>
            <a:r>
              <a:rPr lang="en-AU" sz="3200" b="0" dirty="0"/>
              <a:t>Instant messaging</a:t>
            </a:r>
          </a:p>
          <a:p>
            <a:pPr>
              <a:spcAft>
                <a:spcPts val="0"/>
              </a:spcAft>
              <a:buFont typeface="Arial" pitchFamily="34" charset="0"/>
              <a:buChar char="•"/>
              <a:defRPr/>
            </a:pPr>
            <a:r>
              <a:rPr lang="en-AU" sz="3200" b="0" dirty="0"/>
              <a:t>Wireless devices</a:t>
            </a:r>
          </a:p>
          <a:p>
            <a:pPr>
              <a:spcAft>
                <a:spcPts val="0"/>
              </a:spcAft>
              <a:buFont typeface="Arial" pitchFamily="34" charset="0"/>
              <a:buChar char="•"/>
              <a:defRPr/>
            </a:pPr>
            <a:r>
              <a:rPr lang="en-AU" sz="3200" b="0" dirty="0"/>
              <a:t>Internet browsers</a:t>
            </a:r>
          </a:p>
          <a:p>
            <a:pPr>
              <a:spcAft>
                <a:spcPts val="0"/>
              </a:spcAft>
              <a:buFont typeface="Arial" pitchFamily="34" charset="0"/>
              <a:buChar char="•"/>
              <a:defRPr/>
            </a:pPr>
            <a:r>
              <a:rPr lang="en-AU" sz="3200" b="0" dirty="0"/>
              <a:t>Web servers</a:t>
            </a:r>
          </a:p>
          <a:p>
            <a:pPr>
              <a:spcAft>
                <a:spcPts val="0"/>
              </a:spcAft>
              <a:buFont typeface="Arial" pitchFamily="34" charset="0"/>
              <a:buChar char="•"/>
              <a:defRPr/>
            </a:pPr>
            <a:r>
              <a:rPr lang="en-AU" sz="3200" b="0" dirty="0"/>
              <a:t>Cloud computing</a:t>
            </a:r>
          </a:p>
          <a:p>
            <a:pPr>
              <a:spcBef>
                <a:spcPts val="0"/>
              </a:spcBef>
            </a:pPr>
            <a:endParaRPr lang="en-AU" b="0" i="1" dirty="0">
              <a:solidFill>
                <a:srgbClr val="FF0000"/>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7792" y="2610035"/>
            <a:ext cx="3810000" cy="2133600"/>
          </a:xfrm>
          <a:prstGeom prst="rect">
            <a:avLst/>
          </a:prstGeom>
        </p:spPr>
      </p:pic>
    </p:spTree>
    <p:extLst>
      <p:ext uri="{BB962C8B-B14F-4D97-AF65-F5344CB8AC3E}">
        <p14:creationId xmlns:p14="http://schemas.microsoft.com/office/powerpoint/2010/main" val="1273018492"/>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427" y="613219"/>
            <a:ext cx="7810806" cy="4388680"/>
          </a:xfrm>
          <a:prstGeom prst="rect">
            <a:avLst/>
          </a:prstGeom>
        </p:spPr>
      </p:pic>
    </p:spTree>
    <p:extLst>
      <p:ext uri="{BB962C8B-B14F-4D97-AF65-F5344CB8AC3E}">
        <p14:creationId xmlns:p14="http://schemas.microsoft.com/office/powerpoint/2010/main" val="3752868184"/>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a:solidFill>
                  <a:srgbClr val="FF0000"/>
                </a:solidFill>
              </a:rPr>
              <a:t>On the one hand…</a:t>
            </a:r>
          </a:p>
        </p:txBody>
      </p:sp>
      <p:sp>
        <p:nvSpPr>
          <p:cNvPr id="5" name="Text Placeholder 4"/>
          <p:cNvSpPr>
            <a:spLocks noGrp="1"/>
          </p:cNvSpPr>
          <p:nvPr>
            <p:ph type="body" sz="quarter" idx="11"/>
          </p:nvPr>
        </p:nvSpPr>
        <p:spPr>
          <a:xfrm>
            <a:off x="414337" y="1295400"/>
            <a:ext cx="8258175" cy="3968258"/>
          </a:xfrm>
        </p:spPr>
        <p:txBody>
          <a:bodyPr/>
          <a:lstStyle/>
          <a:p>
            <a:pPr>
              <a:spcBef>
                <a:spcPts val="0"/>
              </a:spcBef>
            </a:pPr>
            <a:r>
              <a:rPr lang="en-AU" sz="2800" b="0" dirty="0"/>
              <a:t>… how can we be sure that the controllers of the tools of surveillance are not privileging some sectors of society vis-à-vis others</a:t>
            </a:r>
            <a:r>
              <a:rPr lang="en-AU" sz="2800" b="0" dirty="0" smtClean="0"/>
              <a:t>?</a:t>
            </a:r>
            <a:endParaRPr lang="en-AU" sz="2800" b="0" dirty="0"/>
          </a:p>
        </p:txBody>
      </p:sp>
    </p:spTree>
    <p:extLst>
      <p:ext uri="{BB962C8B-B14F-4D97-AF65-F5344CB8AC3E}">
        <p14:creationId xmlns:p14="http://schemas.microsoft.com/office/powerpoint/2010/main" val="220894864"/>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On the other hand…</a:t>
            </a:r>
            <a:endParaRPr lang="en-AU" dirty="0"/>
          </a:p>
        </p:txBody>
      </p:sp>
      <p:sp>
        <p:nvSpPr>
          <p:cNvPr id="5" name="Text Placeholder 4"/>
          <p:cNvSpPr>
            <a:spLocks noGrp="1"/>
          </p:cNvSpPr>
          <p:nvPr>
            <p:ph type="body" sz="quarter" idx="11"/>
          </p:nvPr>
        </p:nvSpPr>
        <p:spPr>
          <a:xfrm>
            <a:off x="414337" y="1295400"/>
            <a:ext cx="8258175" cy="3968258"/>
          </a:xfrm>
        </p:spPr>
        <p:txBody>
          <a:bodyPr/>
          <a:lstStyle/>
          <a:p>
            <a:pPr>
              <a:spcBef>
                <a:spcPts val="0"/>
              </a:spcBef>
            </a:pPr>
            <a:r>
              <a:rPr lang="en-AU" sz="2800" b="0" dirty="0" smtClean="0"/>
              <a:t>…mobile devices owned by private individuals have been utilised to expose improper behaviour (remember Rodney King?) To </a:t>
            </a:r>
            <a:r>
              <a:rPr lang="en-AU" sz="2800" b="0" dirty="0"/>
              <a:t>attempt to shield them from the perceived privacy threat is not only patronising but futile.</a:t>
            </a:r>
          </a:p>
        </p:txBody>
      </p:sp>
    </p:spTree>
    <p:extLst>
      <p:ext uri="{BB962C8B-B14F-4D97-AF65-F5344CB8AC3E}">
        <p14:creationId xmlns:p14="http://schemas.microsoft.com/office/powerpoint/2010/main" val="3617024484"/>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a:solidFill>
                  <a:srgbClr val="FF0000"/>
                </a:solidFill>
              </a:rPr>
              <a:t>On the one hand…</a:t>
            </a:r>
          </a:p>
        </p:txBody>
      </p:sp>
      <p:sp>
        <p:nvSpPr>
          <p:cNvPr id="5" name="Text Placeholder 4"/>
          <p:cNvSpPr>
            <a:spLocks noGrp="1"/>
          </p:cNvSpPr>
          <p:nvPr>
            <p:ph type="body" sz="quarter" idx="11"/>
          </p:nvPr>
        </p:nvSpPr>
        <p:spPr>
          <a:xfrm>
            <a:off x="414337" y="1295400"/>
            <a:ext cx="8258175" cy="3968258"/>
          </a:xfrm>
        </p:spPr>
        <p:txBody>
          <a:bodyPr/>
          <a:lstStyle/>
          <a:p>
            <a:pPr>
              <a:spcBef>
                <a:spcPts val="0"/>
              </a:spcBef>
            </a:pPr>
            <a:r>
              <a:rPr lang="en-AU" sz="3200" b="0" dirty="0" smtClean="0"/>
              <a:t>Metadata is a useful electronic follow-up tool to trac</a:t>
            </a:r>
            <a:r>
              <a:rPr lang="en-AU" sz="3200" b="0" dirty="0" smtClean="0"/>
              <a:t>k and monitor those under suspicion</a:t>
            </a:r>
            <a:endParaRPr lang="en-AU" sz="3200" b="0" dirty="0"/>
          </a:p>
        </p:txBody>
      </p:sp>
    </p:spTree>
    <p:extLst>
      <p:ext uri="{BB962C8B-B14F-4D97-AF65-F5344CB8AC3E}">
        <p14:creationId xmlns:p14="http://schemas.microsoft.com/office/powerpoint/2010/main" val="356858042"/>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On the other hand…</a:t>
            </a:r>
            <a:endParaRPr lang="en-AU" dirty="0"/>
          </a:p>
        </p:txBody>
      </p:sp>
      <p:sp>
        <p:nvSpPr>
          <p:cNvPr id="5" name="Text Placeholder 4"/>
          <p:cNvSpPr>
            <a:spLocks noGrp="1"/>
          </p:cNvSpPr>
          <p:nvPr>
            <p:ph type="body" sz="quarter" idx="11"/>
          </p:nvPr>
        </p:nvSpPr>
        <p:spPr>
          <a:xfrm>
            <a:off x="414337" y="1295400"/>
            <a:ext cx="8258175" cy="3968258"/>
          </a:xfrm>
        </p:spPr>
        <p:txBody>
          <a:bodyPr/>
          <a:lstStyle/>
          <a:p>
            <a:pPr>
              <a:spcBef>
                <a:spcPts val="0"/>
              </a:spcBef>
            </a:pPr>
            <a:r>
              <a:rPr lang="en-AU" sz="2800" b="0" dirty="0" smtClean="0"/>
              <a:t>Ther</a:t>
            </a:r>
            <a:r>
              <a:rPr lang="en-AU" sz="2800" b="0" dirty="0" smtClean="0"/>
              <a:t>e are some real problems with meta data retention policy …</a:t>
            </a:r>
            <a:endParaRPr lang="en-AU" sz="2800" b="0" dirty="0"/>
          </a:p>
        </p:txBody>
      </p:sp>
    </p:spTree>
    <p:extLst>
      <p:ext uri="{BB962C8B-B14F-4D97-AF65-F5344CB8AC3E}">
        <p14:creationId xmlns:p14="http://schemas.microsoft.com/office/powerpoint/2010/main" val="383420267"/>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639191" y="418289"/>
            <a:ext cx="7137649" cy="975505"/>
          </a:xfrm>
        </p:spPr>
        <p:txBody>
          <a:bodyPr/>
          <a:lstStyle/>
          <a:p>
            <a:r>
              <a:rPr lang="en-AU" sz="3200" dirty="0">
                <a:solidFill>
                  <a:srgbClr val="0070C0"/>
                </a:solidFill>
              </a:rPr>
              <a:t>W</a:t>
            </a:r>
            <a:r>
              <a:rPr lang="en-AU" sz="3200" dirty="0" smtClean="0">
                <a:solidFill>
                  <a:srgbClr val="0070C0"/>
                </a:solidFill>
              </a:rPr>
              <a:t>eaknesses</a:t>
            </a:r>
            <a:endParaRPr lang="en-AU" sz="3200" dirty="0">
              <a:solidFill>
                <a:srgbClr val="0070C0"/>
              </a:solidFill>
            </a:endParaRPr>
          </a:p>
        </p:txBody>
      </p:sp>
      <p:sp>
        <p:nvSpPr>
          <p:cNvPr id="2" name="Rectangle 1"/>
          <p:cNvSpPr/>
          <p:nvPr/>
        </p:nvSpPr>
        <p:spPr>
          <a:xfrm>
            <a:off x="568171" y="1056443"/>
            <a:ext cx="8140823" cy="3785652"/>
          </a:xfrm>
          <a:prstGeom prst="rect">
            <a:avLst/>
          </a:prstGeom>
        </p:spPr>
        <p:txBody>
          <a:bodyPr wrap="square">
            <a:spAutoFit/>
          </a:bodyPr>
          <a:lstStyle/>
          <a:p>
            <a:pPr marL="342900" indent="-342900">
              <a:spcBef>
                <a:spcPts val="0"/>
              </a:spcBef>
              <a:buFont typeface="Arial" panose="020B0604020202020204" pitchFamily="34" charset="0"/>
              <a:buChar char="•"/>
            </a:pPr>
            <a:r>
              <a:rPr lang="en-AU" dirty="0"/>
              <a:t>It can be defeated </a:t>
            </a:r>
            <a:endParaRPr lang="en-AU" dirty="0" smtClean="0"/>
          </a:p>
          <a:p>
            <a:pPr marL="342900" indent="-342900">
              <a:spcBef>
                <a:spcPts val="0"/>
              </a:spcBef>
              <a:buFont typeface="Arial" panose="020B0604020202020204" pitchFamily="34" charset="0"/>
              <a:buChar char="•"/>
            </a:pPr>
            <a:r>
              <a:rPr lang="en-AU" dirty="0" smtClean="0"/>
              <a:t>We </a:t>
            </a:r>
            <a:r>
              <a:rPr lang="en-AU" dirty="0"/>
              <a:t>cannot guarantee it is </a:t>
            </a:r>
            <a:r>
              <a:rPr lang="en-AU" i="1" dirty="0"/>
              <a:t>not</a:t>
            </a:r>
            <a:r>
              <a:rPr lang="en-AU" dirty="0"/>
              <a:t> being shared internationally</a:t>
            </a:r>
          </a:p>
          <a:p>
            <a:pPr marL="342900" indent="-342900">
              <a:spcBef>
                <a:spcPts val="0"/>
              </a:spcBef>
              <a:buFont typeface="Arial" panose="020B0604020202020204" pitchFamily="34" charset="0"/>
              <a:buChar char="•"/>
            </a:pPr>
            <a:r>
              <a:rPr lang="en-AU" dirty="0"/>
              <a:t>It has opportunity costs (A$750 million over 10 years</a:t>
            </a:r>
            <a:r>
              <a:rPr lang="en-AU" dirty="0" smtClean="0"/>
              <a:t>).</a:t>
            </a:r>
            <a:endParaRPr lang="en-AU" dirty="0"/>
          </a:p>
          <a:p>
            <a:pPr marL="342900" indent="-342900">
              <a:spcBef>
                <a:spcPts val="0"/>
              </a:spcBef>
              <a:buFont typeface="Arial" panose="020B0604020202020204" pitchFamily="34" charset="0"/>
              <a:buChar char="•"/>
            </a:pPr>
            <a:r>
              <a:rPr lang="en-AU" dirty="0"/>
              <a:t>Authorities tout it as the key to forestalling attacks but cannot release direct evidence of a causal </a:t>
            </a:r>
            <a:r>
              <a:rPr lang="en-AU" dirty="0" smtClean="0"/>
              <a:t>link</a:t>
            </a:r>
            <a:endParaRPr lang="en-AU" dirty="0"/>
          </a:p>
          <a:p>
            <a:pPr marL="342900" indent="-342900">
              <a:spcBef>
                <a:spcPts val="0"/>
              </a:spcBef>
              <a:buFont typeface="Arial" panose="020B0604020202020204" pitchFamily="34" charset="0"/>
              <a:buChar char="•"/>
            </a:pPr>
            <a:r>
              <a:rPr lang="en-AU" dirty="0"/>
              <a:t>It threatens </a:t>
            </a:r>
            <a:r>
              <a:rPr lang="en-AU" dirty="0" smtClean="0"/>
              <a:t>personal privacy </a:t>
            </a:r>
          </a:p>
          <a:p>
            <a:pPr marL="342900" indent="-342900">
              <a:spcBef>
                <a:spcPts val="0"/>
              </a:spcBef>
              <a:buFont typeface="Arial" panose="020B0604020202020204" pitchFamily="34" charset="0"/>
              <a:buChar char="•"/>
            </a:pPr>
            <a:r>
              <a:rPr lang="en-AU" dirty="0" smtClean="0"/>
              <a:t>Surveillance </a:t>
            </a:r>
            <a:r>
              <a:rPr lang="en-AU" dirty="0"/>
              <a:t>can be discriminatory </a:t>
            </a:r>
            <a:r>
              <a:rPr lang="en-AU" dirty="0" smtClean="0"/>
              <a:t>and rely upon profiling (currently </a:t>
            </a:r>
            <a:r>
              <a:rPr lang="en-AU" dirty="0"/>
              <a:t>the Commonwealth </a:t>
            </a:r>
            <a:r>
              <a:rPr lang="en-AU" dirty="0" smtClean="0"/>
              <a:t>Ombudsman is keeping watch).</a:t>
            </a:r>
            <a:endParaRPr lang="en-AU" dirty="0"/>
          </a:p>
        </p:txBody>
      </p:sp>
    </p:spTree>
    <p:extLst>
      <p:ext uri="{BB962C8B-B14F-4D97-AF65-F5344CB8AC3E}">
        <p14:creationId xmlns:p14="http://schemas.microsoft.com/office/powerpoint/2010/main" val="785099136"/>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a:spcBef>
                <a:spcPts val="0"/>
              </a:spcBef>
              <a:defRPr/>
            </a:pPr>
            <a:r>
              <a:rPr lang="en-AU" sz="2800" dirty="0" smtClean="0">
                <a:solidFill>
                  <a:srgbClr val="00349C"/>
                </a:solidFill>
              </a:rPr>
              <a:t>A word of warning from the past:</a:t>
            </a:r>
            <a:endParaRPr lang="en-AU" sz="2800" dirty="0">
              <a:solidFill>
                <a:srgbClr val="00349C"/>
              </a:solidFill>
            </a:endParaRPr>
          </a:p>
        </p:txBody>
      </p:sp>
      <p:sp>
        <p:nvSpPr>
          <p:cNvPr id="5" name="Text Placeholder 4"/>
          <p:cNvSpPr>
            <a:spLocks noGrp="1"/>
          </p:cNvSpPr>
          <p:nvPr>
            <p:ph type="body" sz="quarter" idx="11"/>
          </p:nvPr>
        </p:nvSpPr>
        <p:spPr>
          <a:xfrm>
            <a:off x="132522" y="1537252"/>
            <a:ext cx="4306313" cy="3962399"/>
          </a:xfrm>
        </p:spPr>
        <p:txBody>
          <a:bodyPr/>
          <a:lstStyle/>
          <a:p>
            <a:r>
              <a:rPr lang="en-US" sz="2400" dirty="0"/>
              <a:t>“…the greatest tragedy that could overcome a country would be for it to fight a successful war in defence of liberty and to lose its own liberty in the process.”</a:t>
            </a:r>
          </a:p>
          <a:p>
            <a:r>
              <a:rPr lang="en-US" sz="1400" dirty="0"/>
              <a:t>(Former PM Sir Robert Menzies, Parliamentary debates 7/9/1939)</a:t>
            </a:r>
          </a:p>
          <a:p>
            <a:pPr>
              <a:spcBef>
                <a:spcPts val="0"/>
              </a:spcBef>
              <a:defRPr/>
            </a:pPr>
            <a:r>
              <a:rPr lang="en-AU" sz="2400" b="0" dirty="0"/>
              <a:t>	</a:t>
            </a:r>
            <a:endParaRPr lang="en-AU" sz="2800" dirty="0">
              <a:solidFill>
                <a:srgbClr val="0070C0"/>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911" y="1076325"/>
            <a:ext cx="3184313" cy="4229421"/>
          </a:xfrm>
          <a:prstGeom prst="rect">
            <a:avLst/>
          </a:prstGeom>
        </p:spPr>
      </p:pic>
    </p:spTree>
    <p:extLst>
      <p:ext uri="{BB962C8B-B14F-4D97-AF65-F5344CB8AC3E}">
        <p14:creationId xmlns:p14="http://schemas.microsoft.com/office/powerpoint/2010/main" val="1854168303"/>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And 2000 </a:t>
            </a:r>
            <a:r>
              <a:rPr lang="en-AU" dirty="0" smtClean="0"/>
              <a:t>years before Menzies</a:t>
            </a:r>
            <a:endParaRPr lang="en-AU" dirty="0"/>
          </a:p>
        </p:txBody>
      </p:sp>
      <p:sp>
        <p:nvSpPr>
          <p:cNvPr id="5" name="Text Placeholder 4"/>
          <p:cNvSpPr>
            <a:spLocks noGrp="1"/>
          </p:cNvSpPr>
          <p:nvPr>
            <p:ph type="body" sz="quarter" idx="11"/>
          </p:nvPr>
        </p:nvSpPr>
        <p:spPr>
          <a:xfrm>
            <a:off x="414337" y="1295400"/>
            <a:ext cx="8258175" cy="3968258"/>
          </a:xfrm>
        </p:spPr>
        <p:txBody>
          <a:bodyPr/>
          <a:lstStyle/>
          <a:p>
            <a:pPr>
              <a:spcBef>
                <a:spcPts val="0"/>
              </a:spcBef>
            </a:pPr>
            <a:r>
              <a:rPr lang="en-AU" sz="2800" b="0" dirty="0" smtClean="0"/>
              <a:t>Juvenal, the </a:t>
            </a:r>
            <a:r>
              <a:rPr lang="en-AU" sz="2800" b="0" dirty="0"/>
              <a:t>Roman satirist</a:t>
            </a:r>
          </a:p>
          <a:p>
            <a:pPr>
              <a:spcBef>
                <a:spcPts val="0"/>
              </a:spcBef>
            </a:pPr>
            <a:r>
              <a:rPr lang="en-AU" sz="2800" b="0" dirty="0"/>
              <a:t>60CE – </a:t>
            </a:r>
            <a:r>
              <a:rPr lang="en-AU" sz="2800" b="0" dirty="0" smtClean="0"/>
              <a:t>140CE asked:</a:t>
            </a:r>
            <a:endParaRPr lang="en-AU" sz="2800" b="0" dirty="0"/>
          </a:p>
          <a:p>
            <a:pPr>
              <a:spcBef>
                <a:spcPts val="0"/>
              </a:spcBef>
            </a:pPr>
            <a:r>
              <a:rPr lang="en-AU" sz="2800" b="0" i="1" dirty="0" err="1" smtClean="0"/>
              <a:t>Quis</a:t>
            </a:r>
            <a:r>
              <a:rPr lang="en-AU" sz="2800" b="0" i="1" dirty="0" smtClean="0"/>
              <a:t> </a:t>
            </a:r>
            <a:r>
              <a:rPr lang="en-AU" sz="2800" b="0" i="1" dirty="0" err="1"/>
              <a:t>custodiet</a:t>
            </a:r>
            <a:r>
              <a:rPr lang="en-AU" sz="2800" b="0" i="1" dirty="0"/>
              <a:t> </a:t>
            </a:r>
            <a:r>
              <a:rPr lang="en-AU" sz="2800" b="0" i="1" dirty="0" err="1"/>
              <a:t>ipsos</a:t>
            </a:r>
            <a:r>
              <a:rPr lang="en-AU" sz="2800" b="0" i="1" dirty="0"/>
              <a:t> </a:t>
            </a:r>
            <a:r>
              <a:rPr lang="en-AU" sz="2800" b="0" i="1" dirty="0" err="1"/>
              <a:t>custodes</a:t>
            </a:r>
            <a:r>
              <a:rPr lang="en-AU" sz="2800" b="0" i="1" dirty="0" smtClean="0"/>
              <a:t>?</a:t>
            </a:r>
            <a:endParaRPr lang="en-AU" sz="2800" b="0" dirty="0" smtClean="0"/>
          </a:p>
          <a:p>
            <a:pPr>
              <a:spcBef>
                <a:spcPts val="0"/>
              </a:spcBef>
            </a:pPr>
            <a:r>
              <a:rPr lang="en-AU" sz="2800" b="0" dirty="0" smtClean="0"/>
              <a:t>(“</a:t>
            </a:r>
            <a:r>
              <a:rPr lang="en-AU" sz="2800" b="0" dirty="0"/>
              <a:t>Who will guard </a:t>
            </a:r>
            <a:r>
              <a:rPr lang="en-AU" sz="2800" b="0" dirty="0" smtClean="0"/>
              <a:t>the </a:t>
            </a:r>
            <a:r>
              <a:rPr lang="en-AU" sz="2800" b="0" dirty="0"/>
              <a:t>guards </a:t>
            </a:r>
            <a:endParaRPr lang="en-AU" sz="2800" b="0" dirty="0" smtClean="0"/>
          </a:p>
          <a:p>
            <a:pPr>
              <a:spcBef>
                <a:spcPts val="0"/>
              </a:spcBef>
            </a:pPr>
            <a:r>
              <a:rPr lang="en-AU" sz="2800" b="0" dirty="0" smtClean="0"/>
              <a:t>themselves?”)</a:t>
            </a:r>
            <a:endParaRPr lang="en-AU" sz="2800" b="0"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8104" y="1072658"/>
            <a:ext cx="3403600" cy="4191000"/>
          </a:xfrm>
          <a:prstGeom prst="rect">
            <a:avLst/>
          </a:prstGeom>
        </p:spPr>
      </p:pic>
    </p:spTree>
    <p:extLst>
      <p:ext uri="{BB962C8B-B14F-4D97-AF65-F5344CB8AC3E}">
        <p14:creationId xmlns:p14="http://schemas.microsoft.com/office/powerpoint/2010/main" val="3070383216"/>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solidFill>
                  <a:srgbClr val="FF0000"/>
                </a:solidFill>
              </a:rPr>
              <a:t>Conclusion</a:t>
            </a:r>
            <a:endParaRPr lang="en-AU" dirty="0">
              <a:solidFill>
                <a:srgbClr val="FF0000"/>
              </a:solidFill>
            </a:endParaRPr>
          </a:p>
        </p:txBody>
      </p:sp>
      <p:sp>
        <p:nvSpPr>
          <p:cNvPr id="5" name="Text Placeholder 4"/>
          <p:cNvSpPr>
            <a:spLocks noGrp="1"/>
          </p:cNvSpPr>
          <p:nvPr>
            <p:ph type="body" sz="quarter" idx="11"/>
          </p:nvPr>
        </p:nvSpPr>
        <p:spPr>
          <a:xfrm>
            <a:off x="184826" y="972766"/>
            <a:ext cx="8373248" cy="4290892"/>
          </a:xfrm>
        </p:spPr>
        <p:txBody>
          <a:bodyPr/>
          <a:lstStyle/>
          <a:p>
            <a:pPr marL="457200" indent="-457200">
              <a:spcBef>
                <a:spcPts val="0"/>
              </a:spcBef>
              <a:buFont typeface="Arial" panose="020B0604020202020204" pitchFamily="34" charset="0"/>
              <a:buChar char="•"/>
              <a:defRPr/>
            </a:pPr>
            <a:r>
              <a:rPr lang="en-AU" sz="2800" b="0" dirty="0" smtClean="0"/>
              <a:t>We need to fight cybercrime and terrorism and crime </a:t>
            </a:r>
            <a:r>
              <a:rPr lang="en-AU" sz="2800" b="0" dirty="0" smtClean="0"/>
              <a:t>gangs generally</a:t>
            </a:r>
            <a:endParaRPr lang="en-AU" sz="2800" b="0" dirty="0" smtClean="0"/>
          </a:p>
          <a:p>
            <a:pPr marL="457200" indent="-457200">
              <a:spcBef>
                <a:spcPts val="0"/>
              </a:spcBef>
              <a:buFont typeface="Arial" panose="020B0604020202020204" pitchFamily="34" charset="0"/>
              <a:buChar char="•"/>
              <a:defRPr/>
            </a:pPr>
            <a:r>
              <a:rPr lang="en-AU" sz="2800" b="0" dirty="0" smtClean="0"/>
              <a:t>But let’s not throw the baby of personal privacy out with the bathwater of </a:t>
            </a:r>
            <a:r>
              <a:rPr lang="en-AU" sz="2800" b="0" dirty="0" smtClean="0"/>
              <a:t>technology</a:t>
            </a:r>
            <a:endParaRPr lang="en-AU" sz="2800" b="0" dirty="0"/>
          </a:p>
          <a:p>
            <a:pPr marL="457200" indent="-457200">
              <a:spcBef>
                <a:spcPts val="0"/>
              </a:spcBef>
              <a:buFont typeface="Arial" panose="020B0604020202020204" pitchFamily="34" charset="0"/>
              <a:buChar char="•"/>
              <a:defRPr/>
            </a:pPr>
            <a:r>
              <a:rPr lang="en-AU" sz="2800" b="0" dirty="0" smtClean="0"/>
              <a:t>Let’s have a </a:t>
            </a:r>
            <a:r>
              <a:rPr lang="en-AU" sz="2800" b="0" dirty="0"/>
              <a:t>clear over-arching framework </a:t>
            </a:r>
            <a:r>
              <a:rPr lang="en-AU" sz="2800" b="0" dirty="0" smtClean="0"/>
              <a:t>for governments that require compliance of public and private owners of surveillance tools</a:t>
            </a:r>
          </a:p>
          <a:p>
            <a:pPr marL="457200" indent="-457200">
              <a:spcBef>
                <a:spcPts val="0"/>
              </a:spcBef>
              <a:buFont typeface="Arial" panose="020B0604020202020204" pitchFamily="34" charset="0"/>
              <a:buChar char="•"/>
              <a:defRPr/>
            </a:pPr>
            <a:r>
              <a:rPr lang="en-AU" sz="2800" b="0" dirty="0" smtClean="0"/>
              <a:t>Let’s </a:t>
            </a:r>
            <a:r>
              <a:rPr lang="en-AU" sz="2800" b="0" dirty="0" smtClean="0"/>
              <a:t>make sure that what we do install actually works to achieve the purposes we set out to do</a:t>
            </a:r>
            <a:endParaRPr lang="en-AU" sz="2800" b="0" dirty="0"/>
          </a:p>
          <a:p>
            <a:pPr marL="457200" indent="-457200">
              <a:spcBef>
                <a:spcPts val="0"/>
              </a:spcBef>
              <a:buFont typeface="Arial" panose="020B0604020202020204" pitchFamily="34" charset="0"/>
              <a:buChar char="•"/>
              <a:defRPr/>
            </a:pPr>
            <a:r>
              <a:rPr lang="en-AU" sz="2800" b="0" dirty="0" smtClean="0"/>
              <a:t>Let’s ensure that we adhere to Article </a:t>
            </a:r>
            <a:r>
              <a:rPr lang="en-AU" sz="2800" b="0" dirty="0" smtClean="0"/>
              <a:t>12 …</a:t>
            </a:r>
            <a:endParaRPr lang="en-US" sz="2800" b="0" dirty="0"/>
          </a:p>
        </p:txBody>
      </p:sp>
    </p:spTree>
    <p:extLst>
      <p:ext uri="{BB962C8B-B14F-4D97-AF65-F5344CB8AC3E}">
        <p14:creationId xmlns:p14="http://schemas.microsoft.com/office/powerpoint/2010/main" val="20825113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solidFill>
                  <a:schemeClr val="tx1"/>
                </a:solidFill>
              </a:rPr>
              <a:t>After all …. We did sign up!</a:t>
            </a:r>
            <a:endParaRPr lang="en-AU" dirty="0">
              <a:solidFill>
                <a:schemeClr val="tx1"/>
              </a:solidFill>
            </a:endParaRPr>
          </a:p>
        </p:txBody>
      </p:sp>
      <p:sp>
        <p:nvSpPr>
          <p:cNvPr id="5" name="Text Placeholder 4"/>
          <p:cNvSpPr>
            <a:spLocks noGrp="1"/>
          </p:cNvSpPr>
          <p:nvPr>
            <p:ph type="body" sz="quarter" idx="11"/>
          </p:nvPr>
        </p:nvSpPr>
        <p:spPr>
          <a:xfrm>
            <a:off x="184826" y="972766"/>
            <a:ext cx="5052999" cy="4290892"/>
          </a:xfrm>
        </p:spPr>
        <p:txBody>
          <a:bodyPr/>
          <a:lstStyle/>
          <a:p>
            <a:pPr>
              <a:spcBef>
                <a:spcPts val="0"/>
              </a:spcBef>
              <a:defRPr/>
            </a:pPr>
            <a:r>
              <a:rPr lang="en-US" sz="2800" b="0" i="1" dirty="0">
                <a:solidFill>
                  <a:srgbClr val="FF0000"/>
                </a:solidFill>
              </a:rPr>
              <a:t>No one shall be subjected to arbitrary interference with his privacy, family, home or correspondence, nor to attacks upon his honour and reputation. Everyone has the right to the protection of the law against such interference or attacks.</a:t>
            </a:r>
            <a:endParaRPr lang="en-AU" sz="2800" b="0" i="1" dirty="0">
              <a:solidFill>
                <a:srgbClr val="FF0000"/>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7825" y="1203687"/>
            <a:ext cx="3884707" cy="3110861"/>
          </a:xfrm>
          <a:prstGeom prst="rect">
            <a:avLst/>
          </a:prstGeom>
        </p:spPr>
      </p:pic>
    </p:spTree>
    <p:extLst>
      <p:ext uri="{BB962C8B-B14F-4D97-AF65-F5344CB8AC3E}">
        <p14:creationId xmlns:p14="http://schemas.microsoft.com/office/powerpoint/2010/main" val="353907243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Worldwide trends</a:t>
            </a:r>
            <a:endParaRPr lang="en-AU" dirty="0"/>
          </a:p>
        </p:txBody>
      </p:sp>
      <p:sp>
        <p:nvSpPr>
          <p:cNvPr id="5" name="Text Placeholder 4"/>
          <p:cNvSpPr>
            <a:spLocks noGrp="1"/>
          </p:cNvSpPr>
          <p:nvPr>
            <p:ph type="body" sz="quarter" idx="11"/>
          </p:nvPr>
        </p:nvSpPr>
        <p:spPr>
          <a:xfrm>
            <a:off x="414338" y="1295400"/>
            <a:ext cx="5871052" cy="3968258"/>
          </a:xfrm>
        </p:spPr>
        <p:txBody>
          <a:bodyPr/>
          <a:lstStyle/>
          <a:p>
            <a:r>
              <a:rPr lang="en-AU" sz="2800" b="0" dirty="0">
                <a:solidFill>
                  <a:schemeClr val="accent2"/>
                </a:solidFill>
                <a:ea typeface="Calibri" panose="020F0502020204030204" pitchFamily="34" charset="0"/>
                <a:cs typeface="Calibri" panose="020F0502020204030204" pitchFamily="34" charset="0"/>
              </a:rPr>
              <a:t>According to the Australian Bureau of Statistics, 86% of households in Australia now have access to the internet. </a:t>
            </a:r>
            <a:endParaRPr lang="en-AU" sz="2800" b="0" dirty="0" smtClean="0">
              <a:solidFill>
                <a:schemeClr val="accent2"/>
              </a:solidFill>
              <a:ea typeface="Calibri" panose="020F0502020204030204" pitchFamily="34" charset="0"/>
              <a:cs typeface="Calibri" panose="020F0502020204030204" pitchFamily="34" charset="0"/>
            </a:endParaRPr>
          </a:p>
          <a:p>
            <a:r>
              <a:rPr lang="en-AU" sz="2800" b="0" dirty="0" smtClean="0">
                <a:solidFill>
                  <a:schemeClr val="accent2"/>
                </a:solidFill>
                <a:ea typeface="Calibri" panose="020F0502020204030204" pitchFamily="34" charset="0"/>
                <a:cs typeface="Calibri" panose="020F0502020204030204" pitchFamily="34" charset="0"/>
              </a:rPr>
              <a:t>But </a:t>
            </a:r>
            <a:r>
              <a:rPr lang="en-AU" sz="2800" b="0" dirty="0">
                <a:solidFill>
                  <a:schemeClr val="accent2"/>
                </a:solidFill>
                <a:ea typeface="Calibri" panose="020F0502020204030204" pitchFamily="34" charset="0"/>
                <a:cs typeface="Calibri" panose="020F0502020204030204" pitchFamily="34" charset="0"/>
              </a:rPr>
              <a:t>while it offers limitless convenience and accessibility, it also presents great opportunities for those who wish to engage in criminal behaviour = cybercrime.</a:t>
            </a:r>
            <a:endParaRPr lang="en-AU" sz="2800" b="0" dirty="0">
              <a:solidFill>
                <a:schemeClr val="accent2"/>
              </a:solidFill>
            </a:endParaRPr>
          </a:p>
          <a:p>
            <a:pPr>
              <a:spcBef>
                <a:spcPts val="0"/>
              </a:spcBef>
            </a:pPr>
            <a:endParaRPr lang="en-AU" sz="1800" b="0" i="1" dirty="0">
              <a:solidFill>
                <a:srgbClr val="FF0000"/>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8144" y="1295400"/>
            <a:ext cx="2725856" cy="3528392"/>
          </a:xfrm>
          <a:prstGeom prst="rect">
            <a:avLst/>
          </a:prstGeom>
        </p:spPr>
      </p:pic>
    </p:spTree>
    <p:extLst>
      <p:ext uri="{BB962C8B-B14F-4D97-AF65-F5344CB8AC3E}">
        <p14:creationId xmlns:p14="http://schemas.microsoft.com/office/powerpoint/2010/main" val="1249262282"/>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09575" y="204186"/>
            <a:ext cx="8258175" cy="872139"/>
          </a:xfrm>
        </p:spPr>
        <p:txBody>
          <a:bodyPr/>
          <a:lstStyle/>
          <a:p>
            <a:r>
              <a:rPr lang="en-AU" dirty="0" smtClean="0">
                <a:solidFill>
                  <a:srgbClr val="FF0000"/>
                </a:solidFill>
              </a:rPr>
              <a:t>Selected references</a:t>
            </a:r>
            <a:endParaRPr lang="en-AU" dirty="0">
              <a:solidFill>
                <a:srgbClr val="FF0000"/>
              </a:solidFill>
            </a:endParaRPr>
          </a:p>
        </p:txBody>
      </p:sp>
      <p:sp>
        <p:nvSpPr>
          <p:cNvPr id="5" name="Text Placeholder 4"/>
          <p:cNvSpPr>
            <a:spLocks noGrp="1"/>
          </p:cNvSpPr>
          <p:nvPr>
            <p:ph type="body" sz="quarter" idx="11"/>
          </p:nvPr>
        </p:nvSpPr>
        <p:spPr>
          <a:xfrm>
            <a:off x="184826" y="719091"/>
            <a:ext cx="8746110" cy="4544567"/>
          </a:xfrm>
        </p:spPr>
        <p:txBody>
          <a:bodyPr/>
          <a:lstStyle/>
          <a:p>
            <a:pPr marL="88900" indent="-88900">
              <a:spcBef>
                <a:spcPts val="600"/>
              </a:spcBef>
            </a:pPr>
            <a:r>
              <a:rPr lang="en-AU" sz="1600" b="0" dirty="0" smtClean="0"/>
              <a:t>Rick </a:t>
            </a:r>
            <a:r>
              <a:rPr lang="en-AU" sz="1600" b="0" dirty="0"/>
              <a:t>Sarre, Dave Brooks, Clifton Smith, and Rick Draper, ‘Current and Emerging Technologies Employed to Abate Crime and to Promote Security’ in </a:t>
            </a:r>
            <a:r>
              <a:rPr lang="en-AU" sz="1600" b="0" i="1" dirty="0"/>
              <a:t>The Routledge Handbook of International Crime and Justice Studies</a:t>
            </a:r>
            <a:r>
              <a:rPr lang="en-AU" sz="1600" b="0" dirty="0"/>
              <a:t>, Bruce Arrigo and Heather </a:t>
            </a:r>
            <a:r>
              <a:rPr lang="en-AU" sz="1600" b="0" dirty="0" err="1"/>
              <a:t>Bersot</a:t>
            </a:r>
            <a:r>
              <a:rPr lang="en-AU" sz="1600" b="0" dirty="0"/>
              <a:t>, (eds) Routledge, 2014.</a:t>
            </a:r>
          </a:p>
          <a:p>
            <a:pPr marL="88900" indent="-88900">
              <a:spcBef>
                <a:spcPts val="600"/>
              </a:spcBef>
            </a:pPr>
            <a:r>
              <a:rPr lang="en-AU" sz="1600" b="0" dirty="0"/>
              <a:t>Rick Sarre, ‘The use of surveillance technologies by law enforcement agencies: what are the trends, opportunities and threats?’ in Emil Pływaczewski (ed.), </a:t>
            </a:r>
            <a:r>
              <a:rPr lang="en-AU" sz="1600" b="0" i="1" dirty="0"/>
              <a:t>Current Problems of the Penal Law and Criminology,</a:t>
            </a:r>
            <a:r>
              <a:rPr lang="en-AU" sz="1600" b="0" dirty="0"/>
              <a:t> Białystok, Poland: Temida Publishing House, pp 755-767, </a:t>
            </a:r>
            <a:r>
              <a:rPr lang="en-AU" sz="1600" b="0" dirty="0" smtClean="0"/>
              <a:t>2014</a:t>
            </a:r>
            <a:r>
              <a:rPr lang="en-AU" sz="1600" b="0" dirty="0" smtClean="0"/>
              <a:t>.</a:t>
            </a:r>
          </a:p>
          <a:p>
            <a:pPr marL="88900" indent="-88900">
              <a:spcBef>
                <a:spcPts val="600"/>
              </a:spcBef>
            </a:pPr>
            <a:r>
              <a:rPr lang="en-AU" sz="1600" b="0" dirty="0"/>
              <a:t>Rick Sarre, </a:t>
            </a:r>
            <a:r>
              <a:rPr lang="en-AU" sz="1600" b="0" dirty="0"/>
              <a:t>‘The Legal and Privacy Implications of Remotely Piloted Aircraft’</a:t>
            </a:r>
            <a:r>
              <a:rPr lang="en-AU" sz="1600" b="0" i="1" dirty="0"/>
              <a:t> Issues Magazine, </a:t>
            </a:r>
            <a:r>
              <a:rPr lang="en-AU" sz="1600" b="0" dirty="0"/>
              <a:t>Volume 109, pp 40-42, December 2014</a:t>
            </a:r>
            <a:r>
              <a:rPr lang="en-AU" sz="1600" b="0" dirty="0" smtClean="0"/>
              <a:t>.</a:t>
            </a:r>
          </a:p>
          <a:p>
            <a:pPr marL="88900" indent="-88900">
              <a:spcBef>
                <a:spcPts val="600"/>
              </a:spcBef>
            </a:pPr>
            <a:r>
              <a:rPr lang="en-AU" sz="1600" b="0" dirty="0" smtClean="0"/>
              <a:t>Rick Sarre. </a:t>
            </a:r>
            <a:r>
              <a:rPr lang="en-AU" sz="1600" b="0" dirty="0"/>
              <a:t>‘Drones finally get MPs talking tougher on privacy laws’, </a:t>
            </a:r>
            <a:r>
              <a:rPr lang="en-AU" sz="1600" b="0" i="1" dirty="0"/>
              <a:t>The Conversation, </a:t>
            </a:r>
            <a:r>
              <a:rPr lang="en-AU" sz="1600" b="0" dirty="0"/>
              <a:t>17 July 2014. </a:t>
            </a:r>
            <a:endParaRPr lang="en-AU" sz="1600" b="0" dirty="0"/>
          </a:p>
          <a:p>
            <a:pPr marL="88900" indent="-88900">
              <a:spcBef>
                <a:spcPts val="600"/>
              </a:spcBef>
            </a:pPr>
            <a:r>
              <a:rPr lang="en-AU" sz="1600" b="0" dirty="0"/>
              <a:t>Rick Sarre,</a:t>
            </a:r>
            <a:r>
              <a:rPr lang="fr-FR" sz="1600" b="0" dirty="0"/>
              <a:t>‘</a:t>
            </a:r>
            <a:r>
              <a:rPr lang="en-AU" sz="1600" b="0" dirty="0"/>
              <a:t>Eyes in the Sky</a:t>
            </a:r>
            <a:r>
              <a:rPr lang="fr-FR" sz="1600" b="0" dirty="0"/>
              <a:t>’, </a:t>
            </a:r>
            <a:r>
              <a:rPr lang="fr-FR" sz="1600" b="0" i="1" dirty="0"/>
              <a:t>Drone Magazine</a:t>
            </a:r>
            <a:r>
              <a:rPr lang="fr-FR" sz="1600" b="0" dirty="0"/>
              <a:t>, Issue 1, 48-51, 2015</a:t>
            </a:r>
            <a:r>
              <a:rPr lang="fr-FR" sz="1600" b="0" dirty="0"/>
              <a:t>.</a:t>
            </a:r>
            <a:endParaRPr lang="en-AU" sz="1600" b="0" dirty="0"/>
          </a:p>
          <a:p>
            <a:pPr marL="88900" lvl="0" indent="-88900">
              <a:spcBef>
                <a:spcPts val="600"/>
              </a:spcBef>
            </a:pPr>
            <a:r>
              <a:rPr lang="en-AU" sz="1600" b="0" dirty="0"/>
              <a:t>Rick Sarre</a:t>
            </a:r>
            <a:r>
              <a:rPr lang="en-AU" sz="1600" b="0" dirty="0" smtClean="0"/>
              <a:t>, ‘</a:t>
            </a:r>
            <a:r>
              <a:rPr lang="en-AU" sz="1600" b="0" dirty="0"/>
              <a:t>The surveillance society: a criminological perspective,’ in Viano, E (ed.) </a:t>
            </a:r>
            <a:r>
              <a:rPr lang="en-AU" sz="1600" b="0" i="1" dirty="0"/>
              <a:t>Cybercrime, Organized Crime, and Societal Responses: International Approaches</a:t>
            </a:r>
            <a:r>
              <a:rPr lang="en-AU" sz="1600" b="0" dirty="0"/>
              <a:t>, New York City: Springer, pp 291-300, 2017.</a:t>
            </a:r>
          </a:p>
          <a:p>
            <a:pPr marL="88900" indent="-88900">
              <a:spcBef>
                <a:spcPts val="600"/>
              </a:spcBef>
            </a:pPr>
            <a:r>
              <a:rPr lang="en-AU" sz="1600" b="0" dirty="0"/>
              <a:t>Rick Sarre, ‘Metadata retention as a means of combatting terrorism and organized crime: a perspective from Australia’ </a:t>
            </a:r>
            <a:r>
              <a:rPr lang="en-AU" sz="1600" b="0" i="1" dirty="0"/>
              <a:t>Asian Journal of Criminology</a:t>
            </a:r>
            <a:r>
              <a:rPr lang="en-AU" sz="1600" b="0" dirty="0"/>
              <a:t>. In press, 2017.</a:t>
            </a:r>
          </a:p>
          <a:p>
            <a:pPr marL="88900" indent="-88900">
              <a:spcBef>
                <a:spcPts val="600"/>
              </a:spcBef>
              <a:defRPr/>
            </a:pPr>
            <a:endParaRPr lang="en-AU" sz="1600" b="0" dirty="0">
              <a:solidFill>
                <a:schemeClr val="accent2"/>
              </a:solidFill>
            </a:endParaRPr>
          </a:p>
          <a:p>
            <a:pPr>
              <a:spcBef>
                <a:spcPts val="0"/>
              </a:spcBef>
              <a:defRPr/>
            </a:pPr>
            <a:endParaRPr lang="en-US" sz="2800" b="0" dirty="0"/>
          </a:p>
        </p:txBody>
      </p:sp>
    </p:spTree>
    <p:extLst>
      <p:ext uri="{BB962C8B-B14F-4D97-AF65-F5344CB8AC3E}">
        <p14:creationId xmlns:p14="http://schemas.microsoft.com/office/powerpoint/2010/main" val="2066460541"/>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67" y="0"/>
            <a:ext cx="9212636" cy="5558645"/>
          </a:xfrm>
          <a:prstGeom prst="rect">
            <a:avLst/>
          </a:prstGeom>
        </p:spPr>
      </p:pic>
      <p:sp>
        <p:nvSpPr>
          <p:cNvPr id="4" name="Text Placeholder 3"/>
          <p:cNvSpPr>
            <a:spLocks noGrp="1"/>
          </p:cNvSpPr>
          <p:nvPr>
            <p:ph type="body" sz="quarter" idx="10"/>
          </p:nvPr>
        </p:nvSpPr>
        <p:spPr/>
        <p:txBody>
          <a:bodyPr/>
          <a:lstStyle/>
          <a:p>
            <a:endParaRPr lang="en-AU" sz="3600" dirty="0" smtClean="0">
              <a:solidFill>
                <a:schemeClr val="tx1"/>
              </a:solidFill>
            </a:endParaRPr>
          </a:p>
          <a:p>
            <a:endParaRPr lang="en-AU" sz="3600" dirty="0">
              <a:solidFill>
                <a:schemeClr val="tx1"/>
              </a:solidFill>
            </a:endParaRPr>
          </a:p>
          <a:p>
            <a:endParaRPr lang="en-AU" sz="3600" dirty="0" smtClean="0">
              <a:solidFill>
                <a:schemeClr val="tx1"/>
              </a:solidFill>
            </a:endParaRPr>
          </a:p>
          <a:p>
            <a:endParaRPr lang="en-AU" sz="3600" dirty="0">
              <a:solidFill>
                <a:schemeClr val="tx1"/>
              </a:solidFill>
            </a:endParaRPr>
          </a:p>
          <a:p>
            <a:pPr algn="ctr"/>
            <a:r>
              <a:rPr lang="en-AU" sz="3600" dirty="0" smtClean="0">
                <a:solidFill>
                  <a:schemeClr val="tx1"/>
                </a:solidFill>
              </a:rPr>
              <a:t>rick.sarre@unisa.edu.au</a:t>
            </a:r>
            <a:endParaRPr lang="en-AU" sz="3600" dirty="0">
              <a:solidFill>
                <a:schemeClr val="tx1"/>
              </a:solidFill>
            </a:endParaRPr>
          </a:p>
        </p:txBody>
      </p:sp>
      <p:sp>
        <p:nvSpPr>
          <p:cNvPr id="5" name="Text Placeholder 4"/>
          <p:cNvSpPr>
            <a:spLocks noGrp="1"/>
          </p:cNvSpPr>
          <p:nvPr>
            <p:ph type="body" sz="quarter" idx="11"/>
          </p:nvPr>
        </p:nvSpPr>
        <p:spPr>
          <a:xfrm>
            <a:off x="414337" y="1295400"/>
            <a:ext cx="8258175" cy="3968258"/>
          </a:xfrm>
        </p:spPr>
        <p:txBody>
          <a:bodyPr/>
          <a:lstStyle/>
          <a:p>
            <a:pPr>
              <a:spcBef>
                <a:spcPts val="0"/>
              </a:spcBef>
            </a:pPr>
            <a:endParaRPr lang="en-AU" sz="1400" b="0" dirty="0">
              <a:solidFill>
                <a:schemeClr val="bg1"/>
              </a:solidFill>
            </a:endParaRPr>
          </a:p>
        </p:txBody>
      </p:sp>
    </p:spTree>
    <p:extLst>
      <p:ext uri="{BB962C8B-B14F-4D97-AF65-F5344CB8AC3E}">
        <p14:creationId xmlns:p14="http://schemas.microsoft.com/office/powerpoint/2010/main" val="3945421385"/>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Asia Pacific trends</a:t>
            </a:r>
            <a:endParaRPr lang="en-AU" dirty="0"/>
          </a:p>
        </p:txBody>
      </p:sp>
      <p:sp>
        <p:nvSpPr>
          <p:cNvPr id="5" name="Text Placeholder 4"/>
          <p:cNvSpPr>
            <a:spLocks noGrp="1"/>
          </p:cNvSpPr>
          <p:nvPr>
            <p:ph type="body" sz="quarter" idx="11"/>
          </p:nvPr>
        </p:nvSpPr>
        <p:spPr>
          <a:xfrm>
            <a:off x="414337" y="1295400"/>
            <a:ext cx="8046081" cy="3968258"/>
          </a:xfrm>
        </p:spPr>
        <p:txBody>
          <a:bodyPr/>
          <a:lstStyle/>
          <a:p>
            <a:r>
              <a:rPr lang="en-AU" sz="3200" b="0" dirty="0"/>
              <a:t>By 2030 the </a:t>
            </a:r>
            <a:r>
              <a:rPr lang="en-AU" sz="3200" b="0" i="1" dirty="0"/>
              <a:t>digital business economy </a:t>
            </a:r>
            <a:r>
              <a:rPr lang="en-AU" sz="3200" b="0" dirty="0"/>
              <a:t>of the Asia Pacific region could be worth as much as $625 billion, or 12% of the region’s total GDP. </a:t>
            </a:r>
            <a:endParaRPr lang="en-AU" sz="3200" b="0" dirty="0" smtClean="0"/>
          </a:p>
          <a:p>
            <a:r>
              <a:rPr lang="en-AU" sz="3200" b="0" dirty="0" smtClean="0"/>
              <a:t>Thus </a:t>
            </a:r>
            <a:r>
              <a:rPr lang="en-AU" sz="3200" b="0" dirty="0"/>
              <a:t>the threat of cyber-attack is the single biggest threat to our economic growth over the next few decades. </a:t>
            </a:r>
          </a:p>
          <a:p>
            <a:pPr>
              <a:spcBef>
                <a:spcPts val="0"/>
              </a:spcBef>
            </a:pPr>
            <a:endParaRPr lang="en-AU" sz="1800" b="0" i="1" dirty="0">
              <a:solidFill>
                <a:srgbClr val="FF0000"/>
              </a:solidFill>
            </a:endParaRPr>
          </a:p>
        </p:txBody>
      </p:sp>
    </p:spTree>
    <p:extLst>
      <p:ext uri="{BB962C8B-B14F-4D97-AF65-F5344CB8AC3E}">
        <p14:creationId xmlns:p14="http://schemas.microsoft.com/office/powerpoint/2010/main" val="1123655968"/>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Extent</a:t>
            </a:r>
            <a:endParaRPr lang="en-AU" dirty="0"/>
          </a:p>
        </p:txBody>
      </p:sp>
      <p:sp>
        <p:nvSpPr>
          <p:cNvPr id="5" name="Text Placeholder 4"/>
          <p:cNvSpPr>
            <a:spLocks noGrp="1"/>
          </p:cNvSpPr>
          <p:nvPr>
            <p:ph type="body" sz="quarter" idx="11"/>
          </p:nvPr>
        </p:nvSpPr>
        <p:spPr>
          <a:xfrm>
            <a:off x="414337" y="1295400"/>
            <a:ext cx="8046081" cy="3968258"/>
          </a:xfrm>
        </p:spPr>
        <p:txBody>
          <a:bodyPr/>
          <a:lstStyle/>
          <a:p>
            <a:pPr marL="457200" indent="-457200">
              <a:spcBef>
                <a:spcPts val="0"/>
              </a:spcBef>
              <a:spcAft>
                <a:spcPts val="0"/>
              </a:spcAft>
              <a:buFont typeface="Arial" panose="020B0604020202020204" pitchFamily="34" charset="0"/>
              <a:buChar char="•"/>
              <a:defRPr/>
            </a:pPr>
            <a:r>
              <a:rPr lang="en-GB" sz="3200" b="0" i="1" dirty="0" smtClean="0"/>
              <a:t>Estimated </a:t>
            </a:r>
            <a:r>
              <a:rPr lang="en-GB" sz="3200" b="0" i="1" dirty="0"/>
              <a:t>global cost of cyber-crime at US$388 billion (</a:t>
            </a:r>
            <a:r>
              <a:rPr lang="en-GB" sz="3200" b="0" i="1" dirty="0" err="1"/>
              <a:t>approx</a:t>
            </a:r>
            <a:r>
              <a:rPr lang="en-GB" sz="3200" b="0" i="1" dirty="0"/>
              <a:t> AUD$402 billion) per annum. </a:t>
            </a:r>
            <a:r>
              <a:rPr lang="en-GB" sz="3200" b="0" dirty="0"/>
              <a:t>(Norton Cyber-Crime Report, 2012</a:t>
            </a:r>
            <a:r>
              <a:rPr lang="en-GB" sz="3200" b="0" dirty="0" smtClean="0"/>
              <a:t>)</a:t>
            </a:r>
            <a:endParaRPr lang="en-GB" sz="3200" b="0" dirty="0"/>
          </a:p>
          <a:p>
            <a:pPr marL="457200" indent="-457200">
              <a:spcBef>
                <a:spcPts val="0"/>
              </a:spcBef>
              <a:spcAft>
                <a:spcPts val="0"/>
              </a:spcAft>
              <a:buFont typeface="Arial" panose="020B0604020202020204" pitchFamily="34" charset="0"/>
              <a:buChar char="•"/>
              <a:defRPr/>
            </a:pPr>
            <a:r>
              <a:rPr lang="en-GB" sz="3200" b="0" i="1" dirty="0"/>
              <a:t>“Cyber crime [is] bigger than the combined global market for marijuana, cocaine and heroin.”  </a:t>
            </a:r>
            <a:r>
              <a:rPr lang="en-GB" sz="3200" b="0" dirty="0"/>
              <a:t>(Blueprint, Issue 01, 2013)</a:t>
            </a:r>
          </a:p>
          <a:p>
            <a:pPr marL="285750" indent="-285750">
              <a:spcBef>
                <a:spcPts val="0"/>
              </a:spcBef>
              <a:buFont typeface="Arial" panose="020B0604020202020204" pitchFamily="34" charset="0"/>
              <a:buChar char="•"/>
            </a:pPr>
            <a:endParaRPr lang="en-AU" sz="1600" b="0" i="1" dirty="0">
              <a:solidFill>
                <a:srgbClr val="FF0000"/>
              </a:solidFill>
            </a:endParaRPr>
          </a:p>
        </p:txBody>
      </p:sp>
    </p:spTree>
    <p:extLst>
      <p:ext uri="{BB962C8B-B14F-4D97-AF65-F5344CB8AC3E}">
        <p14:creationId xmlns:p14="http://schemas.microsoft.com/office/powerpoint/2010/main" val="181693599"/>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 y="428625"/>
            <a:ext cx="9081856" cy="647700"/>
          </a:xfrm>
        </p:spPr>
        <p:txBody>
          <a:bodyPr/>
          <a:lstStyle/>
          <a:p>
            <a:pPr algn="ctr"/>
            <a:r>
              <a:rPr lang="en-AU" sz="3600" dirty="0"/>
              <a:t>Australian Cyber Security Centre survey </a:t>
            </a:r>
          </a:p>
          <a:p>
            <a:pPr algn="ctr"/>
            <a:r>
              <a:rPr lang="en-AU" sz="3600" dirty="0"/>
              <a:t>2014-2015 </a:t>
            </a:r>
          </a:p>
        </p:txBody>
      </p:sp>
      <p:sp>
        <p:nvSpPr>
          <p:cNvPr id="5" name="Text Placeholder 4"/>
          <p:cNvSpPr>
            <a:spLocks noGrp="1"/>
          </p:cNvSpPr>
          <p:nvPr>
            <p:ph type="body" sz="quarter" idx="11"/>
          </p:nvPr>
        </p:nvSpPr>
        <p:spPr>
          <a:xfrm>
            <a:off x="186431" y="1295400"/>
            <a:ext cx="8815526" cy="3968258"/>
          </a:xfrm>
        </p:spPr>
        <p:txBody>
          <a:bodyPr/>
          <a:lstStyle/>
          <a:p>
            <a:endParaRPr lang="en-AU" sz="2800" b="0" dirty="0" smtClean="0"/>
          </a:p>
          <a:p>
            <a:r>
              <a:rPr lang="en-AU" sz="2800" b="0" dirty="0" smtClean="0"/>
              <a:t>11,733 </a:t>
            </a:r>
            <a:r>
              <a:rPr lang="en-AU" sz="2800" b="0" dirty="0"/>
              <a:t>cyber security incidents </a:t>
            </a:r>
            <a:r>
              <a:rPr lang="en-AU" sz="2800" b="0" dirty="0" smtClean="0"/>
              <a:t>affected </a:t>
            </a:r>
            <a:r>
              <a:rPr lang="en-AU" sz="2800" b="0" dirty="0"/>
              <a:t>Australian businesses, of which 218 were related to attacks on national critical infrastructure and government systems. </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3298" y="3404904"/>
            <a:ext cx="3560943" cy="2000797"/>
          </a:xfrm>
          <a:prstGeom prst="rect">
            <a:avLst/>
          </a:prstGeom>
        </p:spPr>
      </p:pic>
    </p:spTree>
    <p:extLst>
      <p:ext uri="{BB962C8B-B14F-4D97-AF65-F5344CB8AC3E}">
        <p14:creationId xmlns:p14="http://schemas.microsoft.com/office/powerpoint/2010/main" val="2783691847"/>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4522</TotalTime>
  <Words>2304</Words>
  <Application>Microsoft Office PowerPoint</Application>
  <PresentationFormat>On-screen Show (4:3)</PresentationFormat>
  <Paragraphs>199</Paragraphs>
  <Slides>61</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61</vt:i4>
      </vt:variant>
    </vt:vector>
  </HeadingPairs>
  <TitlesOfParts>
    <vt:vector size="66" baseType="lpstr">
      <vt:lpstr>Arial Unicode MS</vt:lpstr>
      <vt:lpstr>Arial</vt:lpstr>
      <vt:lpstr>Calibri</vt:lpstr>
      <vt:lpstr>Frutiger LT Std 45 Light</vt:lpstr>
      <vt:lpstr>Blank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8 October 2017 The Advertiserh the public sector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Rick Sarre UniSA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Rick Sarre</dc:creator>
  <cp:lastModifiedBy>Rick Sarre</cp:lastModifiedBy>
  <cp:revision>282</cp:revision>
  <cp:lastPrinted>2011-11-18T03:36:14Z</cp:lastPrinted>
  <dcterms:created xsi:type="dcterms:W3CDTF">2012-06-21T06:49:01Z</dcterms:created>
  <dcterms:modified xsi:type="dcterms:W3CDTF">2017-10-11T13:58:48Z</dcterms:modified>
</cp:coreProperties>
</file>