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1" r:id="rId5"/>
    <p:sldId id="262" r:id="rId6"/>
    <p:sldId id="260" r:id="rId7"/>
    <p:sldId id="258" r:id="rId8"/>
    <p:sldId id="259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>
      <p:cViewPr>
        <p:scale>
          <a:sx n="202" d="100"/>
          <a:sy n="202" d="100"/>
        </p:scale>
        <p:origin x="-1440" y="-26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8209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5981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3054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494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437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113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2976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806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97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822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927B-C38C-4DAF-BE33-FDB798EE350A}" type="datetimeFigureOut">
              <a:rPr lang="en-AU" smtClean="0"/>
              <a:t>29/11/2018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BD99-DB23-4B40-926D-FC66809C82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972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DF9A927B-C38C-4DAF-BE33-FDB798EE350A}" type="datetimeFigureOut">
              <a:rPr lang="en-AU" smtClean="0"/>
              <a:pPr/>
              <a:t>29/11/2018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9973BD99-DB23-4B40-926D-FC66809C823B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567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.wmf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committee/6266703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10.jpeg"/><Relationship Id="rId21" Type="http://schemas.openxmlformats.org/officeDocument/2006/relationships/image" Target="../media/image28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23.jpe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23" Type="http://schemas.openxmlformats.org/officeDocument/2006/relationships/image" Target="../media/image30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Relationship Id="rId22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Governance S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tandards</a:t>
            </a:r>
            <a:r>
              <a:rPr kumimoji="0" lang="en-US" altLang="en-US" sz="28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Webinar</a:t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b="1" dirty="0">
                <a:solidFill>
                  <a:srgbClr val="FFFFFF"/>
                </a:solidFill>
                <a:latin typeface="Calibri" panose="020F0502020204030204" pitchFamily="34" charset="0"/>
              </a:rPr>
              <a:t>Thursday 29 November 2018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830735"/>
            <a:ext cx="8784976" cy="33085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sz="1900" b="1" dirty="0" smtClean="0"/>
              <a:t>AIPI relationship with Standards </a:t>
            </a:r>
            <a:r>
              <a:rPr lang="en-US" sz="1900" b="1" dirty="0" smtClean="0"/>
              <a:t>Australia</a:t>
            </a:r>
          </a:p>
          <a:p>
            <a:pPr marL="6350"/>
            <a:r>
              <a:rPr lang="en-US" sz="1900" b="1" dirty="0" smtClean="0"/>
              <a:t> </a:t>
            </a:r>
            <a:endParaRPr lang="en-US" sz="1900" b="1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sz="1900" b="1" dirty="0"/>
              <a:t>Current Standards Australia </a:t>
            </a:r>
            <a:r>
              <a:rPr lang="en-US" sz="1900" b="1" dirty="0" smtClean="0"/>
              <a:t>Projects</a:t>
            </a:r>
          </a:p>
          <a:p>
            <a:pPr marL="6350"/>
            <a:r>
              <a:rPr lang="en-US" sz="1900" b="1" dirty="0"/>
              <a:t> </a:t>
            </a:r>
            <a:endParaRPr lang="en-US" sz="1900" b="1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sz="1900" b="1" dirty="0" smtClean="0"/>
              <a:t>Relationship with International Organization fo</a:t>
            </a:r>
            <a:r>
              <a:rPr lang="en-US" sz="1900" b="1" dirty="0" smtClean="0"/>
              <a:t>r Standardization (ISO)</a:t>
            </a:r>
            <a:endParaRPr lang="en-US" sz="1900" b="1" dirty="0"/>
          </a:p>
          <a:p>
            <a:pPr marL="6350"/>
            <a:endParaRPr lang="en-US" sz="1900" b="1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sz="1900" b="1" dirty="0" smtClean="0"/>
              <a:t>Current ISO Projects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sz="1900" b="1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sz="1900" b="1" dirty="0" smtClean="0"/>
              <a:t>Status of Australian Whistleblower legislation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6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332656"/>
            <a:ext cx="9756576" cy="7920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Overview of Whistleblowing in Australia</a:t>
            </a: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51905"/>
            <a:ext cx="8784976" cy="452431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255" y="6208752"/>
            <a:ext cx="1032584" cy="6492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452" y="1949855"/>
            <a:ext cx="7989095" cy="418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332656"/>
            <a:ext cx="9756576" cy="7920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Overview of Whistleblowing in Australia</a:t>
            </a: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51905"/>
            <a:ext cx="8784976" cy="452431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255" y="6208752"/>
            <a:ext cx="1032584" cy="6492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954474"/>
            <a:ext cx="8136904" cy="421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AIPI relationship with Standards Australia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51905"/>
            <a:ext cx="8784976" cy="39703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925764" y="3751263"/>
            <a:ext cx="1727200" cy="825500"/>
          </a:xfrm>
          <a:prstGeom prst="flowChartProcess">
            <a:avLst/>
          </a:prstGeom>
          <a:solidFill>
            <a:srgbClr val="C7C8C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en-AU" sz="1800" b="0" dirty="0">
                <a:solidFill>
                  <a:schemeClr val="tx1"/>
                </a:solidFill>
                <a:latin typeface="Arial" charset="0"/>
              </a:rPr>
              <a:t>AS 8002-2003</a:t>
            </a:r>
            <a:br>
              <a:rPr lang="en-AU" sz="18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Organisational </a:t>
            </a:r>
            <a:br>
              <a:rPr lang="en-AU" sz="14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Codes of Conduct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4945064" y="3751263"/>
            <a:ext cx="1727200" cy="825500"/>
          </a:xfrm>
          <a:prstGeom prst="flowChartProcess">
            <a:avLst/>
          </a:prstGeom>
          <a:solidFill>
            <a:srgbClr val="C7C8C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en-AU" sz="1800" b="0" dirty="0">
                <a:solidFill>
                  <a:schemeClr val="tx1"/>
                </a:solidFill>
                <a:latin typeface="Arial" charset="0"/>
              </a:rPr>
              <a:t>AS 8003-2003</a:t>
            </a:r>
            <a:br>
              <a:rPr lang="en-AU" sz="18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Corporate Social </a:t>
            </a:r>
            <a:br>
              <a:rPr lang="en-AU" sz="14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Responsibility</a:t>
            </a: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1524000" y="3178175"/>
            <a:ext cx="6372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1538288" y="3192463"/>
            <a:ext cx="0" cy="552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3800475" y="3176588"/>
            <a:ext cx="0" cy="552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>
            <a:off x="5818188" y="3176588"/>
            <a:ext cx="0" cy="552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7884368" y="3175000"/>
            <a:ext cx="0" cy="552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>
            <a:off x="4816475" y="2606675"/>
            <a:ext cx="0" cy="552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3954464" y="1905000"/>
            <a:ext cx="1727200" cy="825500"/>
          </a:xfrm>
          <a:prstGeom prst="flowChartProcess">
            <a:avLst/>
          </a:prstGeom>
          <a:solidFill>
            <a:srgbClr val="C7C8C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en-AU" sz="1800" b="0" dirty="0">
                <a:solidFill>
                  <a:schemeClr val="tx1"/>
                </a:solidFill>
                <a:latin typeface="Arial" charset="0"/>
              </a:rPr>
              <a:t>AS 8000-2003</a:t>
            </a:r>
            <a:br>
              <a:rPr lang="en-AU" sz="18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Good Governance</a:t>
            </a:r>
            <a:br>
              <a:rPr lang="en-AU" sz="1400" b="0" dirty="0">
                <a:solidFill>
                  <a:schemeClr val="tx1"/>
                </a:solidFill>
                <a:latin typeface="Arial" charset="0"/>
              </a:rPr>
            </a:br>
            <a:r>
              <a:rPr lang="en-AU" sz="1400" b="0" dirty="0">
                <a:solidFill>
                  <a:schemeClr val="tx1"/>
                </a:solidFill>
                <a:latin typeface="Arial" charset="0"/>
              </a:rPr>
              <a:t>Principles</a:t>
            </a: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285" y="3488867"/>
            <a:ext cx="1309053" cy="18123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23663" y="3573016"/>
            <a:ext cx="1308777" cy="184486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756" y="1863018"/>
            <a:ext cx="1255588" cy="104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6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AIPI relationship with Standards Australia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901041"/>
            <a:ext cx="8784976" cy="369331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369" y="2249827"/>
            <a:ext cx="5642530" cy="297447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9468" y="2492896"/>
            <a:ext cx="1737487" cy="24054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20" name="Oval 19"/>
          <p:cNvSpPr/>
          <p:nvPr/>
        </p:nvSpPr>
        <p:spPr>
          <a:xfrm>
            <a:off x="1403648" y="3046675"/>
            <a:ext cx="3312368" cy="341602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>
                <a:solidFill>
                  <a:schemeClr val="accent4">
                    <a:lumMod val="75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4857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Current Standards Australia Project 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68203"/>
            <a:ext cx="8828938" cy="618630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354" y="5623515"/>
            <a:ext cx="1032584" cy="6492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b="14000"/>
          <a:stretch/>
        </p:blipFill>
        <p:spPr>
          <a:xfrm>
            <a:off x="611560" y="453168"/>
            <a:ext cx="7344816" cy="535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0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700808"/>
            <a:ext cx="8784976" cy="39703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b="1" dirty="0" smtClean="0"/>
          </a:p>
          <a:p>
            <a:pPr marL="6350"/>
            <a:endParaRPr lang="en-US" b="1" dirty="0" smtClean="0"/>
          </a:p>
          <a:p>
            <a:pPr marL="6350"/>
            <a:endParaRPr lang="en-US" b="1" dirty="0"/>
          </a:p>
          <a:p>
            <a:pPr marL="6350"/>
            <a:endParaRPr lang="en-US" b="1" dirty="0" smtClean="0"/>
          </a:p>
          <a:p>
            <a:pPr marL="6350"/>
            <a:endParaRPr lang="en-US" b="1" dirty="0"/>
          </a:p>
          <a:p>
            <a:pPr marL="6350"/>
            <a:endParaRPr lang="en-US" b="1" dirty="0" smtClean="0"/>
          </a:p>
          <a:p>
            <a:pPr marL="6350"/>
            <a:endParaRPr lang="en-US" b="1" dirty="0"/>
          </a:p>
          <a:p>
            <a:pPr marL="6350"/>
            <a:endParaRPr lang="en-US" b="1" dirty="0" smtClean="0"/>
          </a:p>
          <a:p>
            <a:pPr marL="6350"/>
            <a:endParaRPr lang="en-US" b="1" dirty="0" smtClean="0"/>
          </a:p>
          <a:p>
            <a:pPr marL="6350"/>
            <a:endParaRPr lang="en-US" b="1" dirty="0" smtClean="0"/>
          </a:p>
          <a:p>
            <a:pPr marL="6350"/>
            <a:endParaRPr lang="en-US" b="1" dirty="0"/>
          </a:p>
          <a:p>
            <a:pPr marL="6350" algn="ctr"/>
            <a:endParaRPr lang="en-US" b="1" dirty="0"/>
          </a:p>
          <a:p>
            <a:pPr marL="6350" algn="ctr"/>
            <a:endParaRPr lang="en-US" b="1" dirty="0" smtClean="0"/>
          </a:p>
          <a:p>
            <a:pPr marL="6350" algn="ctr"/>
            <a:endParaRPr lang="en-AU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ISO - Standards Australia Relationship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153752"/>
            <a:ext cx="1255588" cy="10446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99" y="2063124"/>
            <a:ext cx="1103189" cy="10155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51984" y="2130425"/>
            <a:ext cx="424180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Governance of Organizations</a:t>
            </a:r>
            <a:b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TC-309</a:t>
            </a:r>
            <a:endParaRPr lang="en-AU" sz="2400" dirty="0">
              <a:solidFill>
                <a:schemeClr val="accent5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60656" y="4254187"/>
            <a:ext cx="424180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Governance of Organizations</a:t>
            </a:r>
            <a:b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en-US" sz="2400" dirty="0" smtClean="0">
                <a:solidFill>
                  <a:schemeClr val="accent5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QR-017</a:t>
            </a:r>
            <a:endParaRPr lang="en-AU" sz="2400" dirty="0">
              <a:solidFill>
                <a:schemeClr val="accent5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1" name="Up-Down Arrow 20"/>
          <p:cNvSpPr/>
          <p:nvPr/>
        </p:nvSpPr>
        <p:spPr>
          <a:xfrm>
            <a:off x="4087368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Up-Down Arrow 22"/>
          <p:cNvSpPr/>
          <p:nvPr/>
        </p:nvSpPr>
        <p:spPr>
          <a:xfrm>
            <a:off x="4735440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Up-Down Arrow 23"/>
          <p:cNvSpPr/>
          <p:nvPr/>
        </p:nvSpPr>
        <p:spPr>
          <a:xfrm>
            <a:off x="5383512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Up-Down Arrow 24"/>
          <p:cNvSpPr/>
          <p:nvPr/>
        </p:nvSpPr>
        <p:spPr>
          <a:xfrm>
            <a:off x="6031584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Up-Down Arrow 25"/>
          <p:cNvSpPr/>
          <p:nvPr/>
        </p:nvSpPr>
        <p:spPr>
          <a:xfrm>
            <a:off x="6607648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Up-Down Arrow 26"/>
          <p:cNvSpPr/>
          <p:nvPr/>
        </p:nvSpPr>
        <p:spPr>
          <a:xfrm>
            <a:off x="7255720" y="2996952"/>
            <a:ext cx="484632" cy="1216152"/>
          </a:xfrm>
          <a:prstGeom prst="upDownArrow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57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Current Standards Australia QR-017 Projects 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62938"/>
            <a:ext cx="8784976" cy="39703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5" y="1916832"/>
            <a:ext cx="57251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Consideration of identical adoption of ISO 37001:2016 (Anti-bribery Management Systems)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Review and revision of AS 8001-2008</a:t>
            </a:r>
          </a:p>
          <a:p>
            <a:pPr marL="6350"/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74" y="4635671"/>
            <a:ext cx="1255588" cy="10446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59925" y="3683491"/>
            <a:ext cx="908419" cy="12576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2338" t="1999" r="1139" b="4002"/>
          <a:stretch/>
        </p:blipFill>
        <p:spPr>
          <a:xfrm>
            <a:off x="6759925" y="1880815"/>
            <a:ext cx="897249" cy="12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8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332656"/>
            <a:ext cx="9756576" cy="7920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Current ISO Projects </a:t>
            </a:r>
            <a: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TC-309</a:t>
            </a:r>
            <a:b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1600" b="1" dirty="0">
                <a:solidFill>
                  <a:srgbClr val="FFFFFF"/>
                </a:solidFill>
                <a:latin typeface="Calibri" panose="020F0502020204030204" pitchFamily="34" charset="0"/>
                <a:hlinkClick r:id="rId3"/>
              </a:rPr>
              <a:t>https://www.iso.org/committee/6266703.html 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51905"/>
            <a:ext cx="8784976" cy="452431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5" y="1916832"/>
            <a:ext cx="73768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Governance of Organisations Technical Committee (TC-309) </a:t>
            </a:r>
          </a:p>
          <a:p>
            <a:pPr marL="6350"/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Meeting in Sydney 5-9 November – 80 delegates from all over the world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/>
              <a:t>Working Group 3 (</a:t>
            </a:r>
            <a:r>
              <a:rPr lang="en-US" dirty="0" smtClean="0"/>
              <a:t>WG3</a:t>
            </a:r>
            <a:r>
              <a:rPr lang="en-US" dirty="0"/>
              <a:t>) – Whistleblower Management </a:t>
            </a:r>
            <a:r>
              <a:rPr lang="en-US" dirty="0" smtClean="0"/>
              <a:t>Systems ISO 37002 – 22 members</a:t>
            </a:r>
            <a:endParaRPr lang="en-US" dirty="0"/>
          </a:p>
          <a:p>
            <a:pPr marL="6350"/>
            <a:endParaRPr lang="en-US" dirty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Three year project – standard due for release in June 2021 </a:t>
            </a:r>
            <a:endParaRPr lang="en-US" dirty="0"/>
          </a:p>
          <a:p>
            <a:pPr marL="6350"/>
            <a:endParaRPr lang="en-US" dirty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Next meeting March 2019 in Paris and then New Delhi November 2019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Proposal to develop an international Anti-fraud Management System Standard (ISO 37003)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860" y="2011388"/>
            <a:ext cx="1103189" cy="101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5880" y="2130425"/>
            <a:ext cx="7772400" cy="1470025"/>
          </a:xfrm>
        </p:spPr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1680" y="3886200"/>
            <a:ext cx="6400800" cy="1752600"/>
          </a:xfrm>
        </p:spPr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188640"/>
            <a:ext cx="9756576" cy="11521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Meeting of TC-309 WG3 5-8 November 2018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64654"/>
            <a:ext cx="7416824" cy="48505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134879"/>
            <a:ext cx="433636" cy="2798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11" y="5862686"/>
            <a:ext cx="677958" cy="4299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02" y="5026178"/>
            <a:ext cx="515471" cy="3445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250" y="5875658"/>
            <a:ext cx="657733" cy="4230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468" y="4581128"/>
            <a:ext cx="522276" cy="3463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71" y="3711794"/>
            <a:ext cx="320505" cy="22126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71" y="3370332"/>
            <a:ext cx="192138" cy="1417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512050"/>
            <a:ext cx="311887" cy="20792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49" y="5862687"/>
            <a:ext cx="634122" cy="4384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93" y="3874099"/>
            <a:ext cx="368443" cy="2377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99" y="3512284"/>
            <a:ext cx="214492" cy="1384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988" y="3259487"/>
            <a:ext cx="165801" cy="1222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675" y="3250869"/>
            <a:ext cx="177179" cy="1306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442" y="3168433"/>
            <a:ext cx="173753" cy="1305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65" y="4322061"/>
            <a:ext cx="461824" cy="3395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145" y="3275426"/>
            <a:ext cx="155300" cy="11454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116" y="4572874"/>
            <a:ext cx="447184" cy="2988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633" y="3647223"/>
            <a:ext cx="235278" cy="1464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822" y="3765476"/>
            <a:ext cx="235658" cy="1409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675" y="3989953"/>
            <a:ext cx="337972" cy="22388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263" y="3873400"/>
            <a:ext cx="280844" cy="14492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755" y="4225053"/>
            <a:ext cx="394754" cy="2547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300" y="3364383"/>
            <a:ext cx="181728" cy="11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9142412" cy="6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504056" y="332656"/>
            <a:ext cx="9756576" cy="7920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Proposed </a:t>
            </a: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ISO 37002</a:t>
            </a:r>
            <a:b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altLang="en-US" sz="2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Whistleblowing Management Systems - Guidelines</a:t>
            </a:r>
            <a: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/>
            </a:r>
            <a:b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kumimoji="0" lang="en-AU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51905"/>
            <a:ext cx="8784976" cy="452431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 smtClean="0"/>
          </a:p>
          <a:p>
            <a:pPr marL="6350"/>
            <a:endParaRPr lang="en-US" dirty="0"/>
          </a:p>
          <a:p>
            <a:pPr marL="6350" algn="ctr"/>
            <a:endParaRPr lang="en-US" dirty="0"/>
          </a:p>
          <a:p>
            <a:pPr marL="6350" algn="ctr"/>
            <a:endParaRPr lang="en-US" dirty="0" smtClean="0"/>
          </a:p>
          <a:p>
            <a:pPr marL="6350" algn="ctr"/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66" y="5805264"/>
            <a:ext cx="1032584" cy="6492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5" y="1772816"/>
            <a:ext cx="799288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Aimed at effective internal reporting of ‘wrongdoing’ (</a:t>
            </a:r>
            <a:r>
              <a:rPr lang="en-US" dirty="0" smtClean="0"/>
              <a:t>broadly defined)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Intended for general application – no particular industry, organisation type or organisation size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Cultural sensitivity e.g. the question of anonymity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Reward / compensation systems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Intended to complement whistleblowing legislation (where it </a:t>
            </a:r>
            <a:r>
              <a:rPr lang="en-US" dirty="0" smtClean="0"/>
              <a:t>exists) and to enable more effective compliance with legislation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Scope to incorporate all internal reporting not just the traditional concept of whistleblowing (one person in an organisation with </a:t>
            </a:r>
            <a:r>
              <a:rPr lang="en-US" dirty="0"/>
              <a:t>e</a:t>
            </a:r>
            <a:r>
              <a:rPr lang="en-US" dirty="0" smtClean="0"/>
              <a:t>ndemic levels of corruption)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Statement of commitment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Resourcing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Awareness raising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Alternative reporting channels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Reporting – Assessment – Addressing – Closure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r>
              <a:rPr lang="en-US" dirty="0" smtClean="0"/>
              <a:t>Trust – Impartiality – Protection</a:t>
            </a:r>
          </a:p>
          <a:p>
            <a:pPr marL="29210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041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cGrathNicol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0A7F2"/>
      </a:accent1>
      <a:accent2>
        <a:srgbClr val="FFE800"/>
      </a:accent2>
      <a:accent3>
        <a:srgbClr val="00AA48"/>
      </a:accent3>
      <a:accent4>
        <a:srgbClr val="F40A20"/>
      </a:accent4>
      <a:accent5>
        <a:srgbClr val="7F878D"/>
      </a:accent5>
      <a:accent6>
        <a:srgbClr val="C5C8C8"/>
      </a:accent6>
      <a:hlink>
        <a:srgbClr val="00A7F2"/>
      </a:hlink>
      <a:folHlink>
        <a:srgbClr val="7F878D"/>
      </a:folHlink>
    </a:clrScheme>
    <a:fontScheme name="McGrathNicol Fonts">
      <a:majorFont>
        <a:latin typeface="Malgun Gothic"/>
        <a:ea typeface=""/>
        <a:cs typeface=""/>
      </a:majorFont>
      <a:minorFont>
        <a:latin typeface="Malgun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accent5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  <a:effectLst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900" dirty="0">
            <a:solidFill>
              <a:schemeClr val="accent5"/>
            </a:solidFill>
            <a:latin typeface="Malgun Gothic" panose="020B0503020000020004" pitchFamily="34" charset="-127"/>
            <a:ea typeface="Malgun Gothic" panose="020B0503020000020004" pitchFamily="34" charset="-127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240</TotalTime>
  <Words>254</Words>
  <Application>Microsoft Office PowerPoint</Application>
  <PresentationFormat>On-screen Show (4:3)</PresentationFormat>
  <Paragraphs>187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Malgun Gothic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McGrathNicol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Newlan</dc:creator>
  <cp:lastModifiedBy>Dean Newlan</cp:lastModifiedBy>
  <cp:revision>62</cp:revision>
  <dcterms:created xsi:type="dcterms:W3CDTF">2017-09-05T22:16:47Z</dcterms:created>
  <dcterms:modified xsi:type="dcterms:W3CDTF">2018-11-28T22:03:54Z</dcterms:modified>
  <cp:version>5.0.7</cp:version>
</cp:coreProperties>
</file>